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2"/>
  </p:sldMasterIdLst>
  <p:notesMasterIdLst>
    <p:notesMasterId r:id="rId74"/>
  </p:notesMasterIdLst>
  <p:handoutMasterIdLst>
    <p:handoutMasterId r:id="rId75"/>
  </p:handoutMasterIdLst>
  <p:sldIdLst>
    <p:sldId id="728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6" r:id="rId61"/>
    <p:sldId id="713" r:id="rId62"/>
    <p:sldId id="658" r:id="rId63"/>
    <p:sldId id="659" r:id="rId64"/>
    <p:sldId id="714" r:id="rId65"/>
    <p:sldId id="660" r:id="rId66"/>
    <p:sldId id="716" r:id="rId67"/>
    <p:sldId id="672" r:id="rId68"/>
    <p:sldId id="676" r:id="rId69"/>
    <p:sldId id="722" r:id="rId70"/>
    <p:sldId id="685" r:id="rId71"/>
    <p:sldId id="688" r:id="rId72"/>
    <p:sldId id="711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40" autoAdjust="0"/>
    <p:restoredTop sz="84395" autoAdjust="0"/>
  </p:normalViewPr>
  <p:slideViewPr>
    <p:cSldViewPr snapToGrid="0" snapToObjects="1" showGuides="1">
      <p:cViewPr varScale="1">
        <p:scale>
          <a:sx n="90" d="100"/>
          <a:sy n="90" d="100"/>
        </p:scale>
        <p:origin x="976" y="20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11.xml"/><Relationship Id="rId68" Type="http://schemas.openxmlformats.org/officeDocument/2006/relationships/slide" Target="slides/slide16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" Target="slides/slide1.xml"/><Relationship Id="rId58" Type="http://schemas.openxmlformats.org/officeDocument/2006/relationships/slide" Target="slides/slide6.xml"/><Relationship Id="rId66" Type="http://schemas.openxmlformats.org/officeDocument/2006/relationships/slide" Target="slides/slide1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" Target="slides/slide9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slide" Target="slides/slide4.xml"/><Relationship Id="rId64" Type="http://schemas.openxmlformats.org/officeDocument/2006/relationships/slide" Target="slides/slide12.xml"/><Relationship Id="rId69" Type="http://schemas.openxmlformats.org/officeDocument/2006/relationships/slide" Target="slides/slide17.xml"/><Relationship Id="rId77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20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7.xml"/><Relationship Id="rId67" Type="http://schemas.openxmlformats.org/officeDocument/2006/relationships/slide" Target="slides/slide15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2.xml"/><Relationship Id="rId62" Type="http://schemas.openxmlformats.org/officeDocument/2006/relationships/slide" Target="slides/slide10.xml"/><Relationship Id="rId70" Type="http://schemas.openxmlformats.org/officeDocument/2006/relationships/slide" Target="slides/slide1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5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8.xml"/><Relationship Id="rId65" Type="http://schemas.openxmlformats.org/officeDocument/2006/relationships/slide" Target="slides/slide13.xml"/><Relationship Id="rId73" Type="http://schemas.openxmlformats.org/officeDocument/2006/relationships/slide" Target="slides/slide21.xml"/><Relationship Id="rId78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" Target="slides/slide3.xml"/><Relationship Id="rId76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19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2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40+</a:t>
            </a:r>
            <a:r>
              <a:rPr lang="en-US" baseline="0" dirty="0"/>
              <a:t> widgets – team always adding functionality and looking for feedback on enhancing current widgets and ideas for new ones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Separate into 2 groups…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29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</a:t>
            </a:r>
            <a:r>
              <a:rPr lang="en-US" baseline="0" dirty="0"/>
              <a:t> Widgets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Build GIS app = typical capabilities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Editing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Querying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Bring in </a:t>
            </a:r>
            <a:r>
              <a:rPr lang="en-US" baseline="0" dirty="0" err="1"/>
              <a:t>geoprocessing</a:t>
            </a:r>
            <a:r>
              <a:rPr lang="en-US" baseline="0" dirty="0"/>
              <a:t> tool from server and run in 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4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Widgets</a:t>
            </a:r>
            <a:r>
              <a:rPr lang="en-US" baseline="0" dirty="0"/>
              <a:t> – built by </a:t>
            </a:r>
            <a:r>
              <a:rPr lang="en-US" baseline="0" dirty="0" err="1"/>
              <a:t>esri</a:t>
            </a:r>
            <a:r>
              <a:rPr lang="en-US" baseline="0" dirty="0"/>
              <a:t> solutions team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Deployed WAB to solve real world problems – found to be so useful for many people across industries that integrated functionality into core widgets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Example: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Parcel editing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Advanced editing,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Mentioned – WAB also supports</a:t>
            </a:r>
            <a:r>
              <a:rPr lang="en-US" baseline="0" dirty="0"/>
              <a:t> 3D content, in addition to 2D</a:t>
            </a:r>
          </a:p>
          <a:p>
            <a:r>
              <a:rPr lang="en-US" baseline="0" dirty="0"/>
              <a:t>- Select set of 3D widgets, team adding more as 3D capabilities grow within ArcGIS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45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Developer Edition</a:t>
            </a:r>
            <a:r>
              <a:rPr lang="en-US" baseline="0" dirty="0"/>
              <a:t> of 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10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personas that use developer edition: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developer – you’re probably in first group = configurator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Take custom widgets and leverage in developer edition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If you’re a developer &amp; write custom code using ARCGIS API for JS – can create widgets from scratch</a:t>
            </a:r>
          </a:p>
          <a:p>
            <a:pPr marL="457200" lvl="1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4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edition = 2</a:t>
            </a:r>
            <a:r>
              <a:rPr lang="en-US" baseline="30000" dirty="0"/>
              <a:t>nd</a:t>
            </a:r>
            <a:r>
              <a:rPr lang="en-US" baseline="0" dirty="0"/>
              <a:t> option for work with WAB = separate download</a:t>
            </a:r>
          </a:p>
          <a:p>
            <a:r>
              <a:rPr lang="en-US" baseline="0" dirty="0"/>
              <a:t>- From developer.arcgis.com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76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WAB successful is active user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78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forums on </a:t>
            </a:r>
            <a:r>
              <a:rPr lang="en-US" dirty="0" err="1"/>
              <a:t>geonet</a:t>
            </a:r>
            <a:r>
              <a:rPr lang="en-US" dirty="0"/>
              <a:t> – very 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WAB forum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 widgets forum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4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few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80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296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49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 </a:t>
            </a:r>
            <a:r>
              <a:rPr lang="en-US" dirty="0" err="1"/>
              <a:t>esri</a:t>
            </a:r>
            <a:r>
              <a:rPr lang="en-US" dirty="0"/>
              <a:t> work hard to make it easier</a:t>
            </a:r>
            <a:r>
              <a:rPr lang="en-US" baseline="0" dirty="0"/>
              <a:t> to </a:t>
            </a:r>
            <a:r>
              <a:rPr lang="en-US" baseline="0" dirty="0" err="1"/>
              <a:t>buid</a:t>
            </a:r>
            <a:r>
              <a:rPr lang="en-US" baseline="0" dirty="0"/>
              <a:t> and deploy apps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Listen to your feedback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Some orgs don’t have developer resources to build custom apps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Give you better tools to deploy apps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Today focus = web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it start? – with a web map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 in ArcGIS Online, Portal for ArcGIS,</a:t>
            </a:r>
            <a:r>
              <a:rPr lang="en-US" baseline="0" dirty="0"/>
              <a:t> Desktop (pro)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Web map = starting point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Build and deploy web application around it using </a:t>
            </a:r>
            <a:r>
              <a:rPr lang="en-US" baseline="0" dirty="0" err="1"/>
              <a:t>config</a:t>
            </a:r>
            <a:r>
              <a:rPr lang="en-US" baseline="0" dirty="0"/>
              <a:t> template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Templates are focused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Take web map  - with your data – and bring it into the template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Then </a:t>
            </a:r>
            <a:r>
              <a:rPr lang="en-US" baseline="0" dirty="0" err="1"/>
              <a:t>config</a:t>
            </a:r>
            <a:r>
              <a:rPr lang="en-US" baseline="0" dirty="0"/>
              <a:t> – change color, add logo, change title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Template – easy to use – designed for specific workflows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Ex: editing, compare data, data changes over time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But heard from users – want more functionality – mix functionality together from various templates…</a:t>
            </a:r>
          </a:p>
          <a:p>
            <a:pPr marL="457200" lvl="1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where WAB for ArcGIS Comes</a:t>
            </a:r>
            <a:r>
              <a:rPr lang="en-US" baseline="0" dirty="0"/>
              <a:t> 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Powerful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Re-purpose for variety use cases/workflows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You as app builder can choose functionality, data, and easy to configure great looking user experience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40+ widgets to choose from and continually adding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65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pPr marL="171450" indent="-171450">
              <a:buFontTx/>
              <a:buChar char="-"/>
            </a:pPr>
            <a:r>
              <a:rPr lang="en-US" dirty="0"/>
              <a:t>Build new</a:t>
            </a:r>
            <a:r>
              <a:rPr lang="en-US" baseline="0" dirty="0"/>
              <a:t> web apps without writing single line of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Available – </a:t>
            </a:r>
            <a:r>
              <a:rPr lang="en-US" baseline="0" dirty="0" err="1"/>
              <a:t>agol</a:t>
            </a:r>
            <a:r>
              <a:rPr lang="en-US" baseline="0" dirty="0"/>
              <a:t> and portal for </a:t>
            </a:r>
            <a:r>
              <a:rPr lang="en-US" baseline="0" dirty="0" err="1"/>
              <a:t>arcgis</a:t>
            </a:r>
            <a:r>
              <a:rPr lang="en-US" baseline="0" dirty="0"/>
              <a:t> – component of </a:t>
            </a:r>
            <a:r>
              <a:rPr lang="en-US" baseline="0" dirty="0" err="1"/>
              <a:t>arcgis</a:t>
            </a:r>
            <a:r>
              <a:rPr lang="en-US" baseline="0" dirty="0"/>
              <a:t> enterprise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Supports 2D and 3D content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Built with ARCGIS API for JS – developer write custom code to create custom functionality – build your own widgets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OR - download app code – make changes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OR – use dev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7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options to work with WAB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Within ArcGIS Online or Portal for ArcGIS – we’ll walk through creating and using in AGOL today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Developer edition – customization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No matter what option you choose – user experience is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7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get started&gt; - really 3 easy steps: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Specify data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Look and feel – appearance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Functionality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Let me show you an example of a configured WAB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>
              <a:buFontTx/>
              <a:buNone/>
            </a:pPr>
            <a:endParaRPr lang="en-US" baseline="0" dirty="0"/>
          </a:p>
          <a:p>
            <a:pPr marL="2286000" lvl="5" indent="0">
              <a:buFontTx/>
              <a:buNone/>
            </a:pPr>
            <a:endParaRPr lang="en-US" baseline="0" dirty="0"/>
          </a:p>
          <a:p>
            <a:pPr marL="457200" lvl="1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2/27/18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2/27/18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2/27/18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web-appbuilder/guide/xt-welcome.htm" TargetMode="External"/><Relationship Id="rId4" Type="http://schemas.openxmlformats.org/officeDocument/2006/relationships/hyperlink" Target="http://doc.arcgis.com/en/web-appbuilde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Apps with Web </a:t>
            </a:r>
            <a:r>
              <a:rPr lang="en-US" dirty="0" err="1"/>
              <a:t>AppBuilder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Patrick Hammons</a:t>
            </a:r>
          </a:p>
        </p:txBody>
      </p:sp>
    </p:spTree>
    <p:extLst>
      <p:ext uri="{BB962C8B-B14F-4D97-AF65-F5344CB8AC3E}">
        <p14:creationId xmlns:p14="http://schemas.microsoft.com/office/powerpoint/2010/main" val="345476580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306432"/>
            <a:ext cx="4527741" cy="1459310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36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Web </a:t>
            </a:r>
            <a:r>
              <a:rPr lang="en-US" sz="3600" b="0" kern="0" dirty="0" err="1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AppBuilder</a:t>
            </a:r>
            <a:r>
              <a:rPr lang="en-US" sz="36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: Widgets</a:t>
            </a:r>
            <a:endParaRPr lang="en-US" sz="36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1757362"/>
            <a:ext cx="5943600" cy="365030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E0953A-B446-474E-875F-23F01FEA6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485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Widgets for 2D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399" y="1828800"/>
            <a:ext cx="10710153" cy="3429000"/>
          </a:xfrm>
        </p:spPr>
        <p:txBody>
          <a:bodyPr/>
          <a:lstStyle/>
          <a:p>
            <a:r>
              <a:rPr lang="en-US" b="0" dirty="0">
                <a:solidFill>
                  <a:srgbClr val="FFC000"/>
                </a:solidFill>
              </a:rPr>
              <a:t>Widget:</a:t>
            </a:r>
            <a:r>
              <a:rPr lang="en-US" b="0" dirty="0"/>
              <a:t> provides a specific functionality with configuration options</a:t>
            </a:r>
          </a:p>
          <a:p>
            <a:r>
              <a:rPr lang="en-US" b="0" dirty="0"/>
              <a:t>40+ available; enable core web mapping application capabilities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079172" y="2787582"/>
            <a:ext cx="6945086" cy="3930717"/>
            <a:chOff x="2079172" y="2787582"/>
            <a:chExt cx="6945086" cy="3930717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2079172" y="2787582"/>
              <a:ext cx="6945086" cy="3930717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5754" y="2874668"/>
              <a:ext cx="6017302" cy="3729557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3600698" y="5957667"/>
              <a:ext cx="3266535" cy="677172"/>
              <a:chOff x="3600698" y="5957667"/>
              <a:chExt cx="3266535" cy="67717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0698" y="5961242"/>
                <a:ext cx="523295" cy="671958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6586" y="5957667"/>
                <a:ext cx="511402" cy="67195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7765" y="5959448"/>
                <a:ext cx="523295" cy="65411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88833" y="5968828"/>
                <a:ext cx="529241" cy="666011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3938" y="5959852"/>
                <a:ext cx="523295" cy="66006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36590" y="5972148"/>
                <a:ext cx="517349" cy="6541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338535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4758813" cy="3429000"/>
          </a:xfrm>
        </p:spPr>
        <p:txBody>
          <a:bodyPr/>
          <a:lstStyle/>
          <a:p>
            <a:r>
              <a:rPr lang="en-US" b="0" dirty="0"/>
              <a:t>Navigation</a:t>
            </a:r>
          </a:p>
          <a:p>
            <a:r>
              <a:rPr lang="en-US" b="0" dirty="0"/>
              <a:t>Query</a:t>
            </a:r>
          </a:p>
          <a:p>
            <a:r>
              <a:rPr lang="en-US" b="0" dirty="0"/>
              <a:t>Search</a:t>
            </a:r>
          </a:p>
          <a:p>
            <a:r>
              <a:rPr lang="en-US" b="0" dirty="0"/>
              <a:t>Geocoding</a:t>
            </a:r>
          </a:p>
          <a:p>
            <a:r>
              <a:rPr lang="en-US" b="0" dirty="0"/>
              <a:t>Editing</a:t>
            </a:r>
          </a:p>
          <a:p>
            <a:r>
              <a:rPr lang="en-US" b="0" dirty="0" err="1"/>
              <a:t>Geoprocessing</a:t>
            </a:r>
            <a:endParaRPr lang="en-US" b="0" dirty="0"/>
          </a:p>
          <a:p>
            <a:r>
              <a:rPr lang="en-US" b="0" dirty="0"/>
              <a:t>Printing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65174" y="1828800"/>
            <a:ext cx="4758813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Legend</a:t>
            </a:r>
          </a:p>
          <a:p>
            <a:r>
              <a:rPr lang="en-US" b="0" dirty="0"/>
              <a:t>Layer List</a:t>
            </a:r>
          </a:p>
          <a:p>
            <a:r>
              <a:rPr lang="en-US" b="0" dirty="0"/>
              <a:t>Overview Map</a:t>
            </a:r>
          </a:p>
          <a:p>
            <a:r>
              <a:rPr lang="en-US" b="0" dirty="0"/>
              <a:t>Attribute</a:t>
            </a:r>
          </a:p>
          <a:p>
            <a:r>
              <a:rPr lang="en-US" b="0" dirty="0"/>
              <a:t>Add Data</a:t>
            </a:r>
          </a:p>
          <a:p>
            <a:r>
              <a:rPr lang="en-US" b="0" dirty="0"/>
              <a:t>Select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906978" y="1142766"/>
            <a:ext cx="2102768" cy="1970710"/>
            <a:chOff x="8842323" y="1058817"/>
            <a:chExt cx="2102768" cy="1970710"/>
          </a:xfrm>
        </p:grpSpPr>
        <p:sp>
          <p:nvSpPr>
            <p:cNvPr id="8" name="Oval 7"/>
            <p:cNvSpPr/>
            <p:nvPr/>
          </p:nvSpPr>
          <p:spPr bwMode="auto">
            <a:xfrm>
              <a:off x="8842323" y="1058817"/>
              <a:ext cx="2102768" cy="197071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" name="Picture 2" descr="https://skytipmedia.com/wp-content/uploads/sites/2/sites/2/2015/03/Custom-Widge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238" y="1763282"/>
              <a:ext cx="678902" cy="678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skytipmedia.com/wp-content/uploads/sites/2/sites/2/2015/03/Custom-Widge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1612" y="1352232"/>
              <a:ext cx="678902" cy="678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skytipmedia.com/wp-content/uploads/sites/2/sites/2/2015/03/Custom-Widge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4500" y="2128121"/>
              <a:ext cx="678902" cy="678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254628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4758813" cy="3429000"/>
          </a:xfrm>
        </p:spPr>
        <p:txBody>
          <a:bodyPr/>
          <a:lstStyle/>
          <a:p>
            <a:r>
              <a:rPr lang="en-US" b="0" dirty="0"/>
              <a:t>Batch Attribute Editing</a:t>
            </a:r>
          </a:p>
          <a:p>
            <a:r>
              <a:rPr lang="en-US" b="0" dirty="0"/>
              <a:t>Grid Overlay</a:t>
            </a:r>
          </a:p>
          <a:p>
            <a:r>
              <a:rPr lang="en-US" b="0" dirty="0"/>
              <a:t>Group Filter</a:t>
            </a:r>
          </a:p>
          <a:p>
            <a:r>
              <a:rPr lang="en-US" b="0" dirty="0"/>
              <a:t>Info Summary</a:t>
            </a:r>
          </a:p>
          <a:p>
            <a:r>
              <a:rPr lang="en-US" b="0" dirty="0"/>
              <a:t>Near Me</a:t>
            </a:r>
          </a:p>
          <a:p>
            <a:r>
              <a:rPr lang="en-US" b="0" dirty="0"/>
              <a:t>Parcel Drafter</a:t>
            </a:r>
          </a:p>
          <a:p>
            <a:r>
              <a:rPr lang="en-US" b="0" dirty="0"/>
              <a:t>Reviewer Dashboard</a:t>
            </a:r>
          </a:p>
          <a:p>
            <a:r>
              <a:rPr lang="en-US" b="0" dirty="0"/>
              <a:t>Screening</a:t>
            </a:r>
          </a:p>
          <a:p>
            <a:r>
              <a:rPr lang="en-US" b="0" dirty="0"/>
              <a:t>Smart Editor</a:t>
            </a:r>
          </a:p>
          <a:p>
            <a:r>
              <a:rPr lang="en-US" b="0" dirty="0"/>
              <a:t>Suitability Modeler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78" y="1828800"/>
            <a:ext cx="6339006" cy="2995863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8934865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Widgets for 3D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399" y="1828800"/>
            <a:ext cx="10710153" cy="3429000"/>
          </a:xfrm>
        </p:spPr>
        <p:txBody>
          <a:bodyPr/>
          <a:lstStyle/>
          <a:p>
            <a:r>
              <a:rPr lang="en-US" b="0" dirty="0"/>
              <a:t>3D enabled widgets</a:t>
            </a:r>
          </a:p>
          <a:p>
            <a:r>
              <a:rPr lang="en-US" b="0" dirty="0"/>
              <a:t>Some widgets rebuilt to</a:t>
            </a:r>
            <a:br>
              <a:rPr lang="en-US" b="0" dirty="0"/>
            </a:br>
            <a:r>
              <a:rPr lang="en-US" b="0" dirty="0"/>
              <a:t>work with 3D content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46" y="1665514"/>
            <a:ext cx="6341250" cy="178842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75174" y="3878664"/>
            <a:ext cx="7506118" cy="2542233"/>
            <a:chOff x="1075174" y="3878664"/>
            <a:chExt cx="7506118" cy="2542233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1075174" y="3878664"/>
              <a:ext cx="7506118" cy="2542233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1576" y="3992268"/>
              <a:ext cx="7058653" cy="22912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2518" y="3985640"/>
              <a:ext cx="857250" cy="11144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8095" y="5191605"/>
              <a:ext cx="851673" cy="105689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7482518" y="5100065"/>
              <a:ext cx="877711" cy="1011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4009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4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5" y="1149357"/>
            <a:ext cx="9408035" cy="148758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b="0" dirty="0">
                <a:ea typeface="Avenir LT Std 55 Roman" charset="0"/>
                <a:cs typeface="Avenir LT Std 55 Roman" charset="0"/>
              </a:rPr>
              <a:t>Use Web </a:t>
            </a:r>
            <a:r>
              <a:rPr lang="en-US" b="0" dirty="0" err="1">
                <a:ea typeface="Avenir LT Std 55 Roman" charset="0"/>
                <a:cs typeface="Avenir LT Std 55 Roman" charset="0"/>
              </a:rPr>
              <a:t>AppBuilder</a:t>
            </a:r>
            <a:r>
              <a:rPr lang="en-US" b="0" dirty="0">
                <a:ea typeface="Avenir LT Std 55 Roman" charset="0"/>
                <a:cs typeface="Avenir LT Std 55 Roman" charset="0"/>
              </a:rPr>
              <a:t> Developer Edition for Customization</a:t>
            </a:r>
            <a:endParaRPr lang="en-US" dirty="0"/>
          </a:p>
        </p:txBody>
      </p:sp>
      <p:pic>
        <p:nvPicPr>
          <p:cNvPr id="6" name="Picture 2" descr="http://www.veryicon.com/icon/png/System/W%20R%20E%20N/Develo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536" y="2749982"/>
            <a:ext cx="2072637" cy="20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34663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Tiers of Customization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00"/>
                </a:solidFill>
              </a:rPr>
              <a:t>Enabling custom functionality – Configurator</a:t>
            </a:r>
          </a:p>
          <a:p>
            <a:pPr lvl="1"/>
            <a:r>
              <a:rPr lang="en-US" b="0" dirty="0"/>
              <a:t>Add custom widgets to your apps</a:t>
            </a:r>
          </a:p>
          <a:p>
            <a:pPr lvl="1"/>
            <a:r>
              <a:rPr lang="en-US" b="0" dirty="0"/>
              <a:t>Non-developer</a:t>
            </a:r>
            <a:br>
              <a:rPr lang="en-US" b="0" dirty="0"/>
            </a:br>
            <a:r>
              <a:rPr lang="en-US" b="0" dirty="0"/>
              <a:t> </a:t>
            </a:r>
          </a:p>
          <a:p>
            <a:r>
              <a:rPr lang="en-US" b="0" dirty="0">
                <a:solidFill>
                  <a:srgbClr val="FFFF00"/>
                </a:solidFill>
              </a:rPr>
              <a:t>Extending custom functionality – Developer</a:t>
            </a:r>
          </a:p>
          <a:p>
            <a:pPr lvl="1"/>
            <a:r>
              <a:rPr lang="en-US" b="0" dirty="0"/>
              <a:t>Create new widgets from scratch</a:t>
            </a:r>
          </a:p>
          <a:p>
            <a:pPr lvl="1"/>
            <a:r>
              <a:rPr lang="en-US" b="0" dirty="0"/>
              <a:t>Programmer</a:t>
            </a:r>
            <a:br>
              <a:rPr lang="en-US" b="0" dirty="0"/>
            </a:br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7490475" y="1791845"/>
            <a:ext cx="1279453" cy="1237672"/>
            <a:chOff x="7185891" y="1708726"/>
            <a:chExt cx="1651832" cy="1597891"/>
          </a:xfrm>
        </p:grpSpPr>
        <p:sp>
          <p:nvSpPr>
            <p:cNvPr id="5" name="Oval 4"/>
            <p:cNvSpPr/>
            <p:nvPr/>
          </p:nvSpPr>
          <p:spPr bwMode="auto">
            <a:xfrm>
              <a:off x="7185891" y="1708726"/>
              <a:ext cx="1651832" cy="1597891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26" name="Picture 2" descr="http://opengate.com/wp-content/uploads/2014/02/bigstock-Wrench-Icon-Glossy-Blue-Button-4987697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2727" y="1939563"/>
              <a:ext cx="1098161" cy="1136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7490475" y="3403596"/>
            <a:ext cx="1279453" cy="1237672"/>
            <a:chOff x="7490475" y="3403596"/>
            <a:chExt cx="1279453" cy="1237672"/>
          </a:xfrm>
        </p:grpSpPr>
        <p:sp>
          <p:nvSpPr>
            <p:cNvPr id="9" name="Oval 8"/>
            <p:cNvSpPr/>
            <p:nvPr/>
          </p:nvSpPr>
          <p:spPr bwMode="auto">
            <a:xfrm>
              <a:off x="7490475" y="3403596"/>
              <a:ext cx="1279453" cy="123767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3375" y="3600866"/>
              <a:ext cx="850598" cy="88007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3947159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AppBuilder</a:t>
            </a:r>
            <a:r>
              <a:rPr lang="en-US" dirty="0"/>
              <a:t> Developer Edition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00"/>
                </a:solidFill>
              </a:rPr>
              <a:t>Download and install locally</a:t>
            </a:r>
          </a:p>
          <a:p>
            <a:pPr lvl="1"/>
            <a:r>
              <a:rPr lang="en-US" b="0" dirty="0"/>
              <a:t>Sign into ArcGIS Online or Portal for ArcGIS</a:t>
            </a:r>
          </a:p>
          <a:p>
            <a:pPr lvl="1"/>
            <a:r>
              <a:rPr lang="en-US" b="0" dirty="0"/>
              <a:t>Same “builder” user experience as embedded</a:t>
            </a:r>
            <a:br>
              <a:rPr lang="en-US" b="0" dirty="0"/>
            </a:br>
            <a:r>
              <a:rPr lang="en-US" b="0" dirty="0"/>
              <a:t>Web </a:t>
            </a:r>
            <a:r>
              <a:rPr lang="en-US" b="0" dirty="0" err="1"/>
              <a:t>AppBuilder</a:t>
            </a:r>
            <a:endParaRPr lang="en-US" b="0" dirty="0"/>
          </a:p>
          <a:p>
            <a:pPr lvl="1"/>
            <a:endParaRPr lang="en-US" b="0" dirty="0"/>
          </a:p>
          <a:p>
            <a:r>
              <a:rPr lang="en-US" b="0" dirty="0"/>
              <a:t>Provides extensibility framework for apps</a:t>
            </a:r>
          </a:p>
          <a:p>
            <a:r>
              <a:rPr lang="en-US" b="0" dirty="0"/>
              <a:t>Leverages ArcGIS API for JavaScript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15296" y="1097309"/>
            <a:ext cx="10826496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Developers.ArcGIS.com/web-</a:t>
            </a:r>
            <a:r>
              <a:rPr lang="en-US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appbuilder</a:t>
            </a:r>
            <a:endParaRPr lang="en-US" sz="1600" dirty="0">
              <a:solidFill>
                <a:schemeClr val="bg2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85" y="3086287"/>
            <a:ext cx="5140881" cy="2431497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8749173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4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5" y="1938996"/>
            <a:ext cx="9408035" cy="69794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b="0" dirty="0">
                <a:ea typeface="Avenir LT Std 55 Roman" charset="0"/>
                <a:cs typeface="Avenir LT Std 55 Roman" charset="0"/>
              </a:rPr>
              <a:t>Community and Resources</a:t>
            </a:r>
            <a:endParaRPr lang="en-US" dirty="0"/>
          </a:p>
        </p:txBody>
      </p:sp>
      <p:pic>
        <p:nvPicPr>
          <p:cNvPr id="5" name="Picture 2" descr="http://www.loquient.com/Loquient/wp-content/uploads/2011/09/Loquient-in-the-commun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50" y="3186765"/>
            <a:ext cx="2303461" cy="1730899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00316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GeoNet</a:t>
            </a:r>
            <a:r>
              <a:rPr lang="en-US" dirty="0"/>
              <a:t> – Esri Community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7" y="2415329"/>
            <a:ext cx="5664584" cy="132244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914400" y="1828799"/>
            <a:ext cx="10369296" cy="3932903"/>
          </a:xfrm>
        </p:spPr>
        <p:txBody>
          <a:bodyPr/>
          <a:lstStyle/>
          <a:p>
            <a:r>
              <a:rPr lang="en-US" b="0" dirty="0"/>
              <a:t>3 places for Web </a:t>
            </a:r>
            <a:r>
              <a:rPr lang="en-US" b="0" dirty="0" err="1"/>
              <a:t>AppBuilder</a:t>
            </a:r>
            <a:r>
              <a:rPr lang="en-US" b="0" dirty="0"/>
              <a:t> user community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Top </a:t>
            </a:r>
            <a:r>
              <a:rPr lang="en-US" b="0" dirty="0" err="1"/>
              <a:t>GeoNet</a:t>
            </a:r>
            <a:r>
              <a:rPr lang="en-US" b="0" dirty="0"/>
              <a:t> contributors post in these forums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972" y="682625"/>
            <a:ext cx="1604987" cy="153984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653" y="3040368"/>
            <a:ext cx="5378956" cy="137471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291" y="4017628"/>
            <a:ext cx="5050005" cy="126062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2527240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/>
              <a:t>Product overview</a:t>
            </a:r>
          </a:p>
          <a:p>
            <a:r>
              <a:rPr lang="en-US" b="0" dirty="0"/>
              <a:t>Web </a:t>
            </a:r>
            <a:r>
              <a:rPr lang="en-US" b="0" dirty="0" err="1"/>
              <a:t>AppBuilder</a:t>
            </a:r>
            <a:r>
              <a:rPr lang="en-US" b="0" dirty="0"/>
              <a:t> for ArcGIS tour</a:t>
            </a:r>
          </a:p>
          <a:p>
            <a:r>
              <a:rPr lang="en-US" b="0" dirty="0"/>
              <a:t>Web </a:t>
            </a:r>
            <a:r>
              <a:rPr lang="en-US" b="0" dirty="0" err="1"/>
              <a:t>AppBuilder</a:t>
            </a:r>
            <a:r>
              <a:rPr lang="en-US" b="0" dirty="0"/>
              <a:t>: Developer Edition</a:t>
            </a:r>
          </a:p>
          <a:p>
            <a:r>
              <a:rPr lang="en-US" b="0" dirty="0"/>
              <a:t>Building apps with Web </a:t>
            </a:r>
            <a:r>
              <a:rPr lang="en-US" b="0" dirty="0" err="1"/>
              <a:t>AppBuilder</a:t>
            </a:r>
            <a:r>
              <a:rPr lang="en-US" b="0" dirty="0"/>
              <a:t> (Hands-on)</a:t>
            </a:r>
          </a:p>
          <a:p>
            <a:r>
              <a:rPr lang="en-US" b="0" dirty="0"/>
              <a:t>Community and Resources</a:t>
            </a:r>
          </a:p>
        </p:txBody>
      </p:sp>
    </p:spTree>
    <p:extLst>
      <p:ext uri="{BB962C8B-B14F-4D97-AF65-F5344CB8AC3E}">
        <p14:creationId xmlns:p14="http://schemas.microsoft.com/office/powerpoint/2010/main" val="312334369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AppBuilder</a:t>
            </a:r>
            <a:r>
              <a:rPr lang="en-US" dirty="0"/>
              <a:t> for ArcGIS Resources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00"/>
                </a:solidFill>
              </a:rPr>
              <a:t>Online help documentation</a:t>
            </a:r>
            <a:br>
              <a:rPr lang="en-US" b="0" dirty="0"/>
            </a:br>
            <a:r>
              <a:rPr lang="en-US" b="0" dirty="0">
                <a:hlinkClick r:id="rId4"/>
              </a:rPr>
              <a:t>http://doc.arcgis.com/en/web-appbuilder/</a:t>
            </a:r>
            <a:r>
              <a:rPr lang="en-US" b="0" dirty="0"/>
              <a:t> </a:t>
            </a:r>
            <a:br>
              <a:rPr lang="en-US" b="0" dirty="0"/>
            </a:br>
            <a:endParaRPr lang="en-US" b="0" dirty="0"/>
          </a:p>
          <a:p>
            <a:r>
              <a:rPr lang="en-US" b="0" dirty="0">
                <a:solidFill>
                  <a:srgbClr val="FFFF00"/>
                </a:solidFill>
              </a:rPr>
              <a:t>Developer Edition help documentation</a:t>
            </a:r>
            <a:br>
              <a:rPr lang="en-US" b="0" dirty="0"/>
            </a:br>
            <a:r>
              <a:rPr lang="en-US" b="0" dirty="0">
                <a:hlinkClick r:id="rId5"/>
              </a:rPr>
              <a:t>https://developers.arcgis.com/web-appbuilder/guide/xt-welcome.htm</a:t>
            </a:r>
            <a:endParaRPr lang="en-US" b="0" dirty="0"/>
          </a:p>
          <a:p>
            <a:endParaRPr lang="en-US" b="0" dirty="0"/>
          </a:p>
          <a:p>
            <a:r>
              <a:rPr lang="en-US" b="0" dirty="0">
                <a:solidFill>
                  <a:srgbClr val="FFFF00"/>
                </a:solidFill>
              </a:rPr>
              <a:t>Esri Live Training Seminar: </a:t>
            </a:r>
            <a:r>
              <a:rPr lang="en-US" b="0" i="1" dirty="0"/>
              <a:t>Get Started with Web </a:t>
            </a:r>
            <a:r>
              <a:rPr lang="en-US" b="0" i="1" dirty="0" err="1"/>
              <a:t>AppBuilder</a:t>
            </a:r>
            <a:r>
              <a:rPr lang="en-US" b="0" i="1" dirty="0"/>
              <a:t> for ArcGIS (60 </a:t>
            </a:r>
            <a:r>
              <a:rPr lang="en-US" b="0" i="1" dirty="0" err="1"/>
              <a:t>mins</a:t>
            </a:r>
            <a:r>
              <a:rPr lang="en-US" b="0" i="1" dirty="0"/>
              <a:t>)</a:t>
            </a:r>
          </a:p>
          <a:p>
            <a:endParaRPr lang="en-US" b="0" i="1" dirty="0"/>
          </a:p>
          <a:p>
            <a:r>
              <a:rPr lang="en-US" b="0" dirty="0">
                <a:solidFill>
                  <a:srgbClr val="FFFF00"/>
                </a:solidFill>
              </a:rPr>
              <a:t>Esri Web course: </a:t>
            </a:r>
            <a:r>
              <a:rPr lang="en-US" b="0" i="1" dirty="0"/>
              <a:t>Creating Web Applications Using Templates and Web </a:t>
            </a:r>
            <a:r>
              <a:rPr lang="en-US" b="0" i="1" dirty="0" err="1"/>
              <a:t>AppBuilder</a:t>
            </a:r>
            <a:r>
              <a:rPr lang="en-US" b="0" i="1" dirty="0"/>
              <a:t> for ArcGIS (2-4 hours) </a:t>
            </a:r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805994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3910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pic>
        <p:nvPicPr>
          <p:cNvPr id="6" name="Picture 5" descr="Chris_Background_V2_ai_72dpi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27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ArcGIS Platform enables Web GIS</a:t>
            </a:r>
          </a:p>
        </p:txBody>
      </p:sp>
      <p:sp>
        <p:nvSpPr>
          <p:cNvPr id="6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15296" y="1097309"/>
            <a:ext cx="10826496" cy="246221"/>
          </a:xfrm>
        </p:spPr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Enabling GIS Everywhere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914401" y="5785247"/>
            <a:ext cx="10363200" cy="615553"/>
          </a:xfrm>
        </p:spPr>
        <p:txBody>
          <a:bodyPr/>
          <a:lstStyle/>
          <a:p>
            <a:r>
              <a:rPr lang="en-US" sz="2000" i="0" dirty="0"/>
              <a:t>Available in the Cloud . . . </a:t>
            </a:r>
            <a:br>
              <a:rPr lang="en-US" sz="2000" i="0" dirty="0"/>
            </a:br>
            <a:r>
              <a:rPr lang="en-US" sz="2000" i="0" dirty="0"/>
              <a:t>. . . and On-Premises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4935" y="2270277"/>
            <a:ext cx="3000389" cy="2610474"/>
            <a:chOff x="-14942" y="2025683"/>
            <a:chExt cx="3000389" cy="2040072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-14942" y="2025683"/>
              <a:ext cx="2937735" cy="1397791"/>
            </a:xfrm>
            <a:prstGeom prst="roundRect">
              <a:avLst>
                <a:gd name="adj" fmla="val 1213"/>
              </a:avLst>
            </a:prstGeom>
            <a:gradFill flip="none" rotWithShape="1">
              <a:gsLst>
                <a:gs pos="0">
                  <a:srgbClr val="00B9F2">
                    <a:alpha val="60000"/>
                  </a:srgbClr>
                </a:gs>
                <a:gs pos="100000">
                  <a:srgbClr val="00B9F2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14" name="Content Placeholder 1"/>
            <p:cNvSpPr txBox="1">
              <a:spLocks/>
            </p:cNvSpPr>
            <p:nvPr/>
          </p:nvSpPr>
          <p:spPr>
            <a:xfrm>
              <a:off x="933688" y="2136147"/>
              <a:ext cx="2051759" cy="192960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b="0" dirty="0">
                  <a:solidFill>
                    <a:prstClr val="white"/>
                  </a:solidFill>
                  <a:cs typeface="Calibri Light"/>
                </a:rPr>
                <a:t>Simple</a:t>
              </a:r>
            </a:p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b="0" dirty="0">
                  <a:solidFill>
                    <a:prstClr val="white"/>
                  </a:solidFill>
                  <a:cs typeface="Calibri Light"/>
                </a:rPr>
                <a:t>Integrated</a:t>
              </a:r>
            </a:p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b="0" dirty="0">
                  <a:solidFill>
                    <a:prstClr val="white"/>
                  </a:solidFill>
                  <a:cs typeface="Calibri Light"/>
                </a:rPr>
                <a:t>Open</a:t>
              </a:r>
            </a:p>
          </p:txBody>
        </p: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4419314" y="1729630"/>
            <a:ext cx="3238037" cy="4334256"/>
            <a:chOff x="2902101" y="1903974"/>
            <a:chExt cx="2732521" cy="3657600"/>
          </a:xfrm>
        </p:grpSpPr>
        <p:sp>
          <p:nvSpPr>
            <p:cNvPr id="235" name="Rectangle 61"/>
            <p:cNvSpPr/>
            <p:nvPr/>
          </p:nvSpPr>
          <p:spPr bwMode="auto">
            <a:xfrm rot="16200000" flipH="1" flipV="1">
              <a:off x="4146532" y="4126694"/>
              <a:ext cx="404168" cy="288712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BE3C">
                    <a:alpha val="0"/>
                  </a:srgbClr>
                </a:gs>
                <a:gs pos="10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en-US" dirty="0">
                <a:solidFill>
                  <a:sysClr val="windowText" lastClr="000000"/>
                </a:solidFill>
                <a:latin typeface="Calibri Light"/>
                <a:cs typeface="Calibri Light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3090730" y="2614294"/>
              <a:ext cx="2515774" cy="466155"/>
              <a:chOff x="3304053" y="2355043"/>
              <a:chExt cx="3187153" cy="590557"/>
            </a:xfrm>
          </p:grpSpPr>
          <p:sp>
            <p:nvSpPr>
              <p:cNvPr id="289" name="Rectangle 61"/>
              <p:cNvSpPr/>
              <p:nvPr/>
            </p:nvSpPr>
            <p:spPr bwMode="auto">
              <a:xfrm rot="5400000" flipH="1">
                <a:off x="4682188" y="2547280"/>
                <a:ext cx="430881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745311" h="91440">
                    <a:moveTo>
                      <a:pt x="3745311" y="0"/>
                    </a:moveTo>
                    <a:lnTo>
                      <a:pt x="0" y="0"/>
                    </a:lnTo>
                    <a:lnTo>
                      <a:pt x="0" y="91440"/>
                    </a:lnTo>
                    <a:lnTo>
                      <a:pt x="3745311" y="9144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BE3C">
                      <a:alpha val="0"/>
                    </a:srgbClr>
                  </a:gs>
                  <a:gs pos="100000">
                    <a:srgbClr val="FABE3C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en-US" dirty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90" name="Rectangle 61"/>
              <p:cNvSpPr/>
              <p:nvPr/>
            </p:nvSpPr>
            <p:spPr bwMode="auto">
              <a:xfrm flipH="1">
                <a:off x="3304053" y="2355043"/>
                <a:ext cx="3187153" cy="173737"/>
              </a:xfrm>
              <a:custGeom>
                <a:avLst/>
                <a:gdLst/>
                <a:ahLst/>
                <a:cxnLst/>
                <a:rect l="l" t="t" r="r" b="b"/>
                <a:pathLst>
                  <a:path w="3187153" h="173737">
                    <a:moveTo>
                      <a:pt x="3187153" y="0"/>
                    </a:moveTo>
                    <a:cubicBezTo>
                      <a:pt x="3187153" y="45370"/>
                      <a:pt x="3151453" y="82149"/>
                      <a:pt x="3107415" y="82149"/>
                    </a:cubicBezTo>
                    <a:lnTo>
                      <a:pt x="2317574" y="82149"/>
                    </a:lnTo>
                    <a:lnTo>
                      <a:pt x="2317574" y="82297"/>
                    </a:lnTo>
                    <a:lnTo>
                      <a:pt x="869580" y="82297"/>
                    </a:lnTo>
                    <a:lnTo>
                      <a:pt x="869580" y="82149"/>
                    </a:lnTo>
                    <a:lnTo>
                      <a:pt x="79738" y="82149"/>
                    </a:lnTo>
                    <a:cubicBezTo>
                      <a:pt x="35700" y="82149"/>
                      <a:pt x="0" y="45370"/>
                      <a:pt x="0" y="0"/>
                    </a:cubicBezTo>
                    <a:lnTo>
                      <a:pt x="0" y="91588"/>
                    </a:lnTo>
                    <a:cubicBezTo>
                      <a:pt x="0" y="136957"/>
                      <a:pt x="35700" y="173737"/>
                      <a:pt x="79738" y="173737"/>
                    </a:cubicBezTo>
                    <a:lnTo>
                      <a:pt x="610970" y="173737"/>
                    </a:lnTo>
                    <a:lnTo>
                      <a:pt x="610970" y="173737"/>
                    </a:lnTo>
                    <a:lnTo>
                      <a:pt x="2439770" y="173737"/>
                    </a:lnTo>
                    <a:lnTo>
                      <a:pt x="2439770" y="173737"/>
                    </a:lnTo>
                    <a:lnTo>
                      <a:pt x="3107415" y="173737"/>
                    </a:lnTo>
                    <a:cubicBezTo>
                      <a:pt x="3151453" y="173737"/>
                      <a:pt x="3187153" y="136957"/>
                      <a:pt x="3187153" y="91588"/>
                    </a:cubicBezTo>
                    <a:close/>
                  </a:path>
                </a:pathLst>
              </a:custGeom>
              <a:solidFill>
                <a:srgbClr val="FABE3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alibri Light"/>
                  <a:cs typeface="Calibri Light"/>
                </a:endParaRPr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3148305" y="2189544"/>
              <a:ext cx="536093" cy="440297"/>
              <a:chOff x="2971050" y="2497678"/>
              <a:chExt cx="679160" cy="557798"/>
            </a:xfrm>
          </p:grpSpPr>
          <p:sp>
            <p:nvSpPr>
              <p:cNvPr id="286" name="Freeform 285"/>
              <p:cNvSpPr>
                <a:spLocks/>
              </p:cNvSpPr>
              <p:nvPr/>
            </p:nvSpPr>
            <p:spPr bwMode="auto">
              <a:xfrm>
                <a:off x="2971050" y="2497678"/>
                <a:ext cx="679160" cy="557798"/>
              </a:xfrm>
              <a:custGeom>
                <a:avLst/>
                <a:gdLst>
                  <a:gd name="T0" fmla="*/ 2668 w 2906"/>
                  <a:gd name="T1" fmla="*/ 0 h 2394"/>
                  <a:gd name="T2" fmla="*/ 2752 w 2906"/>
                  <a:gd name="T3" fmla="*/ 13 h 2394"/>
                  <a:gd name="T4" fmla="*/ 2822 w 2906"/>
                  <a:gd name="T5" fmla="*/ 52 h 2394"/>
                  <a:gd name="T6" fmla="*/ 2874 w 2906"/>
                  <a:gd name="T7" fmla="*/ 110 h 2394"/>
                  <a:gd name="T8" fmla="*/ 2903 w 2906"/>
                  <a:gd name="T9" fmla="*/ 183 h 2394"/>
                  <a:gd name="T10" fmla="*/ 2906 w 2906"/>
                  <a:gd name="T11" fmla="*/ 1659 h 2394"/>
                  <a:gd name="T12" fmla="*/ 2892 w 2906"/>
                  <a:gd name="T13" fmla="*/ 1736 h 2394"/>
                  <a:gd name="T14" fmla="*/ 2851 w 2906"/>
                  <a:gd name="T15" fmla="*/ 1802 h 2394"/>
                  <a:gd name="T16" fmla="*/ 2788 w 2906"/>
                  <a:gd name="T17" fmla="*/ 1851 h 2394"/>
                  <a:gd name="T18" fmla="*/ 2710 w 2906"/>
                  <a:gd name="T19" fmla="*/ 1878 h 2394"/>
                  <a:gd name="T20" fmla="*/ 2006 w 2906"/>
                  <a:gd name="T21" fmla="*/ 1881 h 2394"/>
                  <a:gd name="T22" fmla="*/ 2009 w 2906"/>
                  <a:gd name="T23" fmla="*/ 1972 h 2394"/>
                  <a:gd name="T24" fmla="*/ 2074 w 2906"/>
                  <a:gd name="T25" fmla="*/ 1976 h 2394"/>
                  <a:gd name="T26" fmla="*/ 2137 w 2906"/>
                  <a:gd name="T27" fmla="*/ 2001 h 2394"/>
                  <a:gd name="T28" fmla="*/ 2187 w 2906"/>
                  <a:gd name="T29" fmla="*/ 2047 h 2394"/>
                  <a:gd name="T30" fmla="*/ 2221 w 2906"/>
                  <a:gd name="T31" fmla="*/ 2107 h 2394"/>
                  <a:gd name="T32" fmla="*/ 2232 w 2906"/>
                  <a:gd name="T33" fmla="*/ 2180 h 2394"/>
                  <a:gd name="T34" fmla="*/ 2229 w 2906"/>
                  <a:gd name="T35" fmla="*/ 2251 h 2394"/>
                  <a:gd name="T36" fmla="*/ 2206 w 2906"/>
                  <a:gd name="T37" fmla="*/ 2300 h 2394"/>
                  <a:gd name="T38" fmla="*/ 2165 w 2906"/>
                  <a:gd name="T39" fmla="*/ 2332 h 2394"/>
                  <a:gd name="T40" fmla="*/ 2112 w 2906"/>
                  <a:gd name="T41" fmla="*/ 2344 h 2394"/>
                  <a:gd name="T42" fmla="*/ 1153 w 2906"/>
                  <a:gd name="T43" fmla="*/ 2341 h 2394"/>
                  <a:gd name="T44" fmla="*/ 1104 w 2906"/>
                  <a:gd name="T45" fmla="*/ 2314 h 2394"/>
                  <a:gd name="T46" fmla="*/ 1067 w 2906"/>
                  <a:gd name="T47" fmla="*/ 2321 h 2394"/>
                  <a:gd name="T48" fmla="*/ 1019 w 2906"/>
                  <a:gd name="T49" fmla="*/ 2366 h 2394"/>
                  <a:gd name="T50" fmla="*/ 957 w 2906"/>
                  <a:gd name="T51" fmla="*/ 2390 h 2394"/>
                  <a:gd name="T52" fmla="*/ 183 w 2906"/>
                  <a:gd name="T53" fmla="*/ 2394 h 2394"/>
                  <a:gd name="T54" fmla="*/ 112 w 2906"/>
                  <a:gd name="T55" fmla="*/ 2379 h 2394"/>
                  <a:gd name="T56" fmla="*/ 53 w 2906"/>
                  <a:gd name="T57" fmla="*/ 2341 h 2394"/>
                  <a:gd name="T58" fmla="*/ 14 w 2906"/>
                  <a:gd name="T59" fmla="*/ 2282 h 2394"/>
                  <a:gd name="T60" fmla="*/ 0 w 2906"/>
                  <a:gd name="T61" fmla="*/ 2210 h 2394"/>
                  <a:gd name="T62" fmla="*/ 3 w 2906"/>
                  <a:gd name="T63" fmla="*/ 832 h 2394"/>
                  <a:gd name="T64" fmla="*/ 31 w 2906"/>
                  <a:gd name="T65" fmla="*/ 767 h 2394"/>
                  <a:gd name="T66" fmla="*/ 81 w 2906"/>
                  <a:gd name="T67" fmla="*/ 717 h 2394"/>
                  <a:gd name="T68" fmla="*/ 146 w 2906"/>
                  <a:gd name="T69" fmla="*/ 689 h 2394"/>
                  <a:gd name="T70" fmla="*/ 389 w 2906"/>
                  <a:gd name="T71" fmla="*/ 686 h 2394"/>
                  <a:gd name="T72" fmla="*/ 388 w 2906"/>
                  <a:gd name="T73" fmla="*/ 222 h 2394"/>
                  <a:gd name="T74" fmla="*/ 404 w 2906"/>
                  <a:gd name="T75" fmla="*/ 145 h 2394"/>
                  <a:gd name="T76" fmla="*/ 445 w 2906"/>
                  <a:gd name="T77" fmla="*/ 79 h 2394"/>
                  <a:gd name="T78" fmla="*/ 506 w 2906"/>
                  <a:gd name="T79" fmla="*/ 30 h 2394"/>
                  <a:gd name="T80" fmla="*/ 584 w 2906"/>
                  <a:gd name="T81" fmla="*/ 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06" h="2394">
                    <a:moveTo>
                      <a:pt x="627" y="0"/>
                    </a:moveTo>
                    <a:lnTo>
                      <a:pt x="2668" y="0"/>
                    </a:lnTo>
                    <a:lnTo>
                      <a:pt x="2710" y="4"/>
                    </a:lnTo>
                    <a:lnTo>
                      <a:pt x="2752" y="13"/>
                    </a:lnTo>
                    <a:lnTo>
                      <a:pt x="2788" y="30"/>
                    </a:lnTo>
                    <a:lnTo>
                      <a:pt x="2822" y="52"/>
                    </a:lnTo>
                    <a:lnTo>
                      <a:pt x="2851" y="79"/>
                    </a:lnTo>
                    <a:lnTo>
                      <a:pt x="2874" y="110"/>
                    </a:lnTo>
                    <a:lnTo>
                      <a:pt x="2892" y="145"/>
                    </a:lnTo>
                    <a:lnTo>
                      <a:pt x="2903" y="183"/>
                    </a:lnTo>
                    <a:lnTo>
                      <a:pt x="2906" y="222"/>
                    </a:lnTo>
                    <a:lnTo>
                      <a:pt x="2906" y="1659"/>
                    </a:lnTo>
                    <a:lnTo>
                      <a:pt x="2903" y="1699"/>
                    </a:lnTo>
                    <a:lnTo>
                      <a:pt x="2892" y="1736"/>
                    </a:lnTo>
                    <a:lnTo>
                      <a:pt x="2874" y="1771"/>
                    </a:lnTo>
                    <a:lnTo>
                      <a:pt x="2851" y="1802"/>
                    </a:lnTo>
                    <a:lnTo>
                      <a:pt x="2822" y="1828"/>
                    </a:lnTo>
                    <a:lnTo>
                      <a:pt x="2788" y="1851"/>
                    </a:lnTo>
                    <a:lnTo>
                      <a:pt x="2752" y="1867"/>
                    </a:lnTo>
                    <a:lnTo>
                      <a:pt x="2710" y="1878"/>
                    </a:lnTo>
                    <a:lnTo>
                      <a:pt x="2668" y="1881"/>
                    </a:lnTo>
                    <a:lnTo>
                      <a:pt x="2006" y="1881"/>
                    </a:lnTo>
                    <a:lnTo>
                      <a:pt x="2009" y="1909"/>
                    </a:lnTo>
                    <a:lnTo>
                      <a:pt x="2009" y="1972"/>
                    </a:lnTo>
                    <a:lnTo>
                      <a:pt x="2041" y="1972"/>
                    </a:lnTo>
                    <a:lnTo>
                      <a:pt x="2074" y="1976"/>
                    </a:lnTo>
                    <a:lnTo>
                      <a:pt x="2107" y="1985"/>
                    </a:lnTo>
                    <a:lnTo>
                      <a:pt x="2137" y="2001"/>
                    </a:lnTo>
                    <a:lnTo>
                      <a:pt x="2164" y="2022"/>
                    </a:lnTo>
                    <a:lnTo>
                      <a:pt x="2187" y="2047"/>
                    </a:lnTo>
                    <a:lnTo>
                      <a:pt x="2206" y="2076"/>
                    </a:lnTo>
                    <a:lnTo>
                      <a:pt x="2221" y="2107"/>
                    </a:lnTo>
                    <a:lnTo>
                      <a:pt x="2229" y="2143"/>
                    </a:lnTo>
                    <a:lnTo>
                      <a:pt x="2232" y="2180"/>
                    </a:lnTo>
                    <a:lnTo>
                      <a:pt x="2232" y="2225"/>
                    </a:lnTo>
                    <a:lnTo>
                      <a:pt x="2229" y="2251"/>
                    </a:lnTo>
                    <a:lnTo>
                      <a:pt x="2220" y="2277"/>
                    </a:lnTo>
                    <a:lnTo>
                      <a:pt x="2206" y="2300"/>
                    </a:lnTo>
                    <a:lnTo>
                      <a:pt x="2187" y="2318"/>
                    </a:lnTo>
                    <a:lnTo>
                      <a:pt x="2165" y="2332"/>
                    </a:lnTo>
                    <a:lnTo>
                      <a:pt x="2140" y="2341"/>
                    </a:lnTo>
                    <a:lnTo>
                      <a:pt x="2112" y="2344"/>
                    </a:lnTo>
                    <a:lnTo>
                      <a:pt x="1182" y="2344"/>
                    </a:lnTo>
                    <a:lnTo>
                      <a:pt x="1153" y="2341"/>
                    </a:lnTo>
                    <a:lnTo>
                      <a:pt x="1127" y="2330"/>
                    </a:lnTo>
                    <a:lnTo>
                      <a:pt x="1104" y="2314"/>
                    </a:lnTo>
                    <a:lnTo>
                      <a:pt x="1085" y="2294"/>
                    </a:lnTo>
                    <a:lnTo>
                      <a:pt x="1067" y="2321"/>
                    </a:lnTo>
                    <a:lnTo>
                      <a:pt x="1046" y="2347"/>
                    </a:lnTo>
                    <a:lnTo>
                      <a:pt x="1019" y="2366"/>
                    </a:lnTo>
                    <a:lnTo>
                      <a:pt x="990" y="2382"/>
                    </a:lnTo>
                    <a:lnTo>
                      <a:pt x="957" y="2390"/>
                    </a:lnTo>
                    <a:lnTo>
                      <a:pt x="922" y="2394"/>
                    </a:lnTo>
                    <a:lnTo>
                      <a:pt x="183" y="2394"/>
                    </a:lnTo>
                    <a:lnTo>
                      <a:pt x="146" y="2390"/>
                    </a:lnTo>
                    <a:lnTo>
                      <a:pt x="112" y="2379"/>
                    </a:lnTo>
                    <a:lnTo>
                      <a:pt x="81" y="2363"/>
                    </a:lnTo>
                    <a:lnTo>
                      <a:pt x="53" y="2341"/>
                    </a:lnTo>
                    <a:lnTo>
                      <a:pt x="31" y="2313"/>
                    </a:lnTo>
                    <a:lnTo>
                      <a:pt x="14" y="2282"/>
                    </a:lnTo>
                    <a:lnTo>
                      <a:pt x="3" y="2248"/>
                    </a:lnTo>
                    <a:lnTo>
                      <a:pt x="0" y="2210"/>
                    </a:lnTo>
                    <a:lnTo>
                      <a:pt x="0" y="869"/>
                    </a:lnTo>
                    <a:lnTo>
                      <a:pt x="3" y="832"/>
                    </a:lnTo>
                    <a:lnTo>
                      <a:pt x="14" y="798"/>
                    </a:lnTo>
                    <a:lnTo>
                      <a:pt x="31" y="767"/>
                    </a:lnTo>
                    <a:lnTo>
                      <a:pt x="53" y="739"/>
                    </a:lnTo>
                    <a:lnTo>
                      <a:pt x="81" y="717"/>
                    </a:lnTo>
                    <a:lnTo>
                      <a:pt x="112" y="700"/>
                    </a:lnTo>
                    <a:lnTo>
                      <a:pt x="146" y="689"/>
                    </a:lnTo>
                    <a:lnTo>
                      <a:pt x="183" y="686"/>
                    </a:lnTo>
                    <a:lnTo>
                      <a:pt x="389" y="686"/>
                    </a:lnTo>
                    <a:lnTo>
                      <a:pt x="388" y="682"/>
                    </a:lnTo>
                    <a:lnTo>
                      <a:pt x="388" y="222"/>
                    </a:lnTo>
                    <a:lnTo>
                      <a:pt x="393" y="183"/>
                    </a:lnTo>
                    <a:lnTo>
                      <a:pt x="404" y="145"/>
                    </a:lnTo>
                    <a:lnTo>
                      <a:pt x="420" y="110"/>
                    </a:lnTo>
                    <a:lnTo>
                      <a:pt x="445" y="79"/>
                    </a:lnTo>
                    <a:lnTo>
                      <a:pt x="474" y="52"/>
                    </a:lnTo>
                    <a:lnTo>
                      <a:pt x="506" y="30"/>
                    </a:lnTo>
                    <a:lnTo>
                      <a:pt x="544" y="13"/>
                    </a:lnTo>
                    <a:lnTo>
                      <a:pt x="584" y="4"/>
                    </a:lnTo>
                    <a:lnTo>
                      <a:pt x="627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7" name="Freeform 286"/>
              <p:cNvSpPr>
                <a:spLocks noEditPoints="1"/>
              </p:cNvSpPr>
              <p:nvPr/>
            </p:nvSpPr>
            <p:spPr bwMode="auto">
              <a:xfrm>
                <a:off x="2999057" y="2685556"/>
                <a:ext cx="203048" cy="341914"/>
              </a:xfrm>
              <a:custGeom>
                <a:avLst/>
                <a:gdLst>
                  <a:gd name="T0" fmla="*/ 542 w 867"/>
                  <a:gd name="T1" fmla="*/ 1114 h 1469"/>
                  <a:gd name="T2" fmla="*/ 501 w 867"/>
                  <a:gd name="T3" fmla="*/ 1133 h 1469"/>
                  <a:gd name="T4" fmla="*/ 472 w 867"/>
                  <a:gd name="T5" fmla="*/ 1169 h 1469"/>
                  <a:gd name="T6" fmla="*/ 461 w 867"/>
                  <a:gd name="T7" fmla="*/ 1215 h 1469"/>
                  <a:gd name="T8" fmla="*/ 472 w 867"/>
                  <a:gd name="T9" fmla="*/ 1263 h 1469"/>
                  <a:gd name="T10" fmla="*/ 501 w 867"/>
                  <a:gd name="T11" fmla="*/ 1299 h 1469"/>
                  <a:gd name="T12" fmla="*/ 542 w 867"/>
                  <a:gd name="T13" fmla="*/ 1318 h 1469"/>
                  <a:gd name="T14" fmla="*/ 590 w 867"/>
                  <a:gd name="T15" fmla="*/ 1318 h 1469"/>
                  <a:gd name="T16" fmla="*/ 633 w 867"/>
                  <a:gd name="T17" fmla="*/ 1299 h 1469"/>
                  <a:gd name="T18" fmla="*/ 662 w 867"/>
                  <a:gd name="T19" fmla="*/ 1263 h 1469"/>
                  <a:gd name="T20" fmla="*/ 673 w 867"/>
                  <a:gd name="T21" fmla="*/ 1215 h 1469"/>
                  <a:gd name="T22" fmla="*/ 662 w 867"/>
                  <a:gd name="T23" fmla="*/ 1169 h 1469"/>
                  <a:gd name="T24" fmla="*/ 633 w 867"/>
                  <a:gd name="T25" fmla="*/ 1133 h 1469"/>
                  <a:gd name="T26" fmla="*/ 590 w 867"/>
                  <a:gd name="T27" fmla="*/ 1114 h 1469"/>
                  <a:gd name="T28" fmla="*/ 185 w 867"/>
                  <a:gd name="T29" fmla="*/ 783 h 1469"/>
                  <a:gd name="T30" fmla="*/ 685 w 867"/>
                  <a:gd name="T31" fmla="*/ 931 h 1469"/>
                  <a:gd name="T32" fmla="*/ 185 w 867"/>
                  <a:gd name="T33" fmla="*/ 783 h 1469"/>
                  <a:gd name="T34" fmla="*/ 185 w 867"/>
                  <a:gd name="T35" fmla="*/ 651 h 1469"/>
                  <a:gd name="T36" fmla="*/ 685 w 867"/>
                  <a:gd name="T37" fmla="*/ 501 h 1469"/>
                  <a:gd name="T38" fmla="*/ 185 w 867"/>
                  <a:gd name="T39" fmla="*/ 220 h 1469"/>
                  <a:gd name="T40" fmla="*/ 685 w 867"/>
                  <a:gd name="T41" fmla="*/ 369 h 1469"/>
                  <a:gd name="T42" fmla="*/ 185 w 867"/>
                  <a:gd name="T43" fmla="*/ 220 h 1469"/>
                  <a:gd name="T44" fmla="*/ 803 w 867"/>
                  <a:gd name="T45" fmla="*/ 0 h 1469"/>
                  <a:gd name="T46" fmla="*/ 841 w 867"/>
                  <a:gd name="T47" fmla="*/ 12 h 1469"/>
                  <a:gd name="T48" fmla="*/ 864 w 867"/>
                  <a:gd name="T49" fmla="*/ 44 h 1469"/>
                  <a:gd name="T50" fmla="*/ 867 w 867"/>
                  <a:gd name="T51" fmla="*/ 1405 h 1469"/>
                  <a:gd name="T52" fmla="*/ 855 w 867"/>
                  <a:gd name="T53" fmla="*/ 1444 h 1469"/>
                  <a:gd name="T54" fmla="*/ 824 w 867"/>
                  <a:gd name="T55" fmla="*/ 1466 h 1469"/>
                  <a:gd name="T56" fmla="*/ 64 w 867"/>
                  <a:gd name="T57" fmla="*/ 1469 h 1469"/>
                  <a:gd name="T58" fmla="*/ 26 w 867"/>
                  <a:gd name="T59" fmla="*/ 1457 h 1469"/>
                  <a:gd name="T60" fmla="*/ 3 w 867"/>
                  <a:gd name="T61" fmla="*/ 1426 h 1469"/>
                  <a:gd name="T62" fmla="*/ 0 w 867"/>
                  <a:gd name="T63" fmla="*/ 64 h 1469"/>
                  <a:gd name="T64" fmla="*/ 12 w 867"/>
                  <a:gd name="T65" fmla="*/ 26 h 1469"/>
                  <a:gd name="T66" fmla="*/ 44 w 867"/>
                  <a:gd name="T67" fmla="*/ 3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7" h="1469">
                    <a:moveTo>
                      <a:pt x="566" y="1110"/>
                    </a:moveTo>
                    <a:lnTo>
                      <a:pt x="542" y="1114"/>
                    </a:lnTo>
                    <a:lnTo>
                      <a:pt x="520" y="1121"/>
                    </a:lnTo>
                    <a:lnTo>
                      <a:pt x="501" y="1133"/>
                    </a:lnTo>
                    <a:lnTo>
                      <a:pt x="484" y="1150"/>
                    </a:lnTo>
                    <a:lnTo>
                      <a:pt x="472" y="1169"/>
                    </a:lnTo>
                    <a:lnTo>
                      <a:pt x="463" y="1191"/>
                    </a:lnTo>
                    <a:lnTo>
                      <a:pt x="461" y="1215"/>
                    </a:lnTo>
                    <a:lnTo>
                      <a:pt x="463" y="1240"/>
                    </a:lnTo>
                    <a:lnTo>
                      <a:pt x="472" y="1263"/>
                    </a:lnTo>
                    <a:lnTo>
                      <a:pt x="484" y="1282"/>
                    </a:lnTo>
                    <a:lnTo>
                      <a:pt x="501" y="1299"/>
                    </a:lnTo>
                    <a:lnTo>
                      <a:pt x="520" y="1311"/>
                    </a:lnTo>
                    <a:lnTo>
                      <a:pt x="542" y="1318"/>
                    </a:lnTo>
                    <a:lnTo>
                      <a:pt x="566" y="1322"/>
                    </a:lnTo>
                    <a:lnTo>
                      <a:pt x="590" y="1318"/>
                    </a:lnTo>
                    <a:lnTo>
                      <a:pt x="613" y="1311"/>
                    </a:lnTo>
                    <a:lnTo>
                      <a:pt x="633" y="1299"/>
                    </a:lnTo>
                    <a:lnTo>
                      <a:pt x="648" y="1282"/>
                    </a:lnTo>
                    <a:lnTo>
                      <a:pt x="662" y="1263"/>
                    </a:lnTo>
                    <a:lnTo>
                      <a:pt x="669" y="1240"/>
                    </a:lnTo>
                    <a:lnTo>
                      <a:pt x="673" y="1215"/>
                    </a:lnTo>
                    <a:lnTo>
                      <a:pt x="669" y="1191"/>
                    </a:lnTo>
                    <a:lnTo>
                      <a:pt x="662" y="1169"/>
                    </a:lnTo>
                    <a:lnTo>
                      <a:pt x="648" y="1150"/>
                    </a:lnTo>
                    <a:lnTo>
                      <a:pt x="633" y="1133"/>
                    </a:lnTo>
                    <a:lnTo>
                      <a:pt x="613" y="1121"/>
                    </a:lnTo>
                    <a:lnTo>
                      <a:pt x="590" y="1114"/>
                    </a:lnTo>
                    <a:lnTo>
                      <a:pt x="566" y="1110"/>
                    </a:lnTo>
                    <a:close/>
                    <a:moveTo>
                      <a:pt x="185" y="783"/>
                    </a:moveTo>
                    <a:lnTo>
                      <a:pt x="185" y="931"/>
                    </a:lnTo>
                    <a:lnTo>
                      <a:pt x="685" y="931"/>
                    </a:lnTo>
                    <a:lnTo>
                      <a:pt x="685" y="783"/>
                    </a:lnTo>
                    <a:lnTo>
                      <a:pt x="185" y="783"/>
                    </a:lnTo>
                    <a:close/>
                    <a:moveTo>
                      <a:pt x="185" y="501"/>
                    </a:moveTo>
                    <a:lnTo>
                      <a:pt x="185" y="651"/>
                    </a:lnTo>
                    <a:lnTo>
                      <a:pt x="685" y="651"/>
                    </a:lnTo>
                    <a:lnTo>
                      <a:pt x="685" y="501"/>
                    </a:lnTo>
                    <a:lnTo>
                      <a:pt x="185" y="501"/>
                    </a:lnTo>
                    <a:close/>
                    <a:moveTo>
                      <a:pt x="185" y="220"/>
                    </a:moveTo>
                    <a:lnTo>
                      <a:pt x="185" y="369"/>
                    </a:lnTo>
                    <a:lnTo>
                      <a:pt x="685" y="369"/>
                    </a:lnTo>
                    <a:lnTo>
                      <a:pt x="685" y="220"/>
                    </a:lnTo>
                    <a:lnTo>
                      <a:pt x="185" y="220"/>
                    </a:lnTo>
                    <a:close/>
                    <a:moveTo>
                      <a:pt x="64" y="0"/>
                    </a:moveTo>
                    <a:lnTo>
                      <a:pt x="803" y="0"/>
                    </a:lnTo>
                    <a:lnTo>
                      <a:pt x="824" y="3"/>
                    </a:lnTo>
                    <a:lnTo>
                      <a:pt x="841" y="12"/>
                    </a:lnTo>
                    <a:lnTo>
                      <a:pt x="855" y="26"/>
                    </a:lnTo>
                    <a:lnTo>
                      <a:pt x="864" y="44"/>
                    </a:lnTo>
                    <a:lnTo>
                      <a:pt x="867" y="64"/>
                    </a:lnTo>
                    <a:lnTo>
                      <a:pt x="867" y="1405"/>
                    </a:lnTo>
                    <a:lnTo>
                      <a:pt x="864" y="1426"/>
                    </a:lnTo>
                    <a:lnTo>
                      <a:pt x="855" y="1444"/>
                    </a:lnTo>
                    <a:lnTo>
                      <a:pt x="841" y="1457"/>
                    </a:lnTo>
                    <a:lnTo>
                      <a:pt x="824" y="1466"/>
                    </a:lnTo>
                    <a:lnTo>
                      <a:pt x="803" y="1469"/>
                    </a:lnTo>
                    <a:lnTo>
                      <a:pt x="64" y="1469"/>
                    </a:lnTo>
                    <a:lnTo>
                      <a:pt x="44" y="1466"/>
                    </a:lnTo>
                    <a:lnTo>
                      <a:pt x="26" y="1457"/>
                    </a:lnTo>
                    <a:lnTo>
                      <a:pt x="12" y="1444"/>
                    </a:lnTo>
                    <a:lnTo>
                      <a:pt x="3" y="1426"/>
                    </a:lnTo>
                    <a:lnTo>
                      <a:pt x="0" y="1405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8" name="Freeform 287"/>
              <p:cNvSpPr>
                <a:spLocks noEditPoints="1"/>
              </p:cNvSpPr>
              <p:nvPr/>
            </p:nvSpPr>
            <p:spPr bwMode="auto">
              <a:xfrm>
                <a:off x="3090078" y="2525685"/>
                <a:ext cx="532125" cy="491283"/>
              </a:xfrm>
              <a:custGeom>
                <a:avLst/>
                <a:gdLst>
                  <a:gd name="T0" fmla="*/ 901 w 2280"/>
                  <a:gd name="T1" fmla="*/ 1789 h 2105"/>
                  <a:gd name="T2" fmla="*/ 1382 w 2280"/>
                  <a:gd name="T3" fmla="*/ 1789 h 2105"/>
                  <a:gd name="T4" fmla="*/ 1382 w 2280"/>
                  <a:gd name="T5" fmla="*/ 1972 h 2105"/>
                  <a:gd name="T6" fmla="*/ 1534 w 2280"/>
                  <a:gd name="T7" fmla="*/ 1972 h 2105"/>
                  <a:gd name="T8" fmla="*/ 1553 w 2280"/>
                  <a:gd name="T9" fmla="*/ 1975 h 2105"/>
                  <a:gd name="T10" fmla="*/ 1570 w 2280"/>
                  <a:gd name="T11" fmla="*/ 1984 h 2105"/>
                  <a:gd name="T12" fmla="*/ 1584 w 2280"/>
                  <a:gd name="T13" fmla="*/ 1998 h 2105"/>
                  <a:gd name="T14" fmla="*/ 1595 w 2280"/>
                  <a:gd name="T15" fmla="*/ 2015 h 2105"/>
                  <a:gd name="T16" fmla="*/ 1603 w 2280"/>
                  <a:gd name="T17" fmla="*/ 2037 h 2105"/>
                  <a:gd name="T18" fmla="*/ 1605 w 2280"/>
                  <a:gd name="T19" fmla="*/ 2060 h 2105"/>
                  <a:gd name="T20" fmla="*/ 1605 w 2280"/>
                  <a:gd name="T21" fmla="*/ 2105 h 2105"/>
                  <a:gd name="T22" fmla="*/ 675 w 2280"/>
                  <a:gd name="T23" fmla="*/ 2105 h 2105"/>
                  <a:gd name="T24" fmla="*/ 675 w 2280"/>
                  <a:gd name="T25" fmla="*/ 2060 h 2105"/>
                  <a:gd name="T26" fmla="*/ 678 w 2280"/>
                  <a:gd name="T27" fmla="*/ 2037 h 2105"/>
                  <a:gd name="T28" fmla="*/ 685 w 2280"/>
                  <a:gd name="T29" fmla="*/ 2015 h 2105"/>
                  <a:gd name="T30" fmla="*/ 697 w 2280"/>
                  <a:gd name="T31" fmla="*/ 1998 h 2105"/>
                  <a:gd name="T32" fmla="*/ 711 w 2280"/>
                  <a:gd name="T33" fmla="*/ 1984 h 2105"/>
                  <a:gd name="T34" fmla="*/ 728 w 2280"/>
                  <a:gd name="T35" fmla="*/ 1975 h 2105"/>
                  <a:gd name="T36" fmla="*/ 748 w 2280"/>
                  <a:gd name="T37" fmla="*/ 1972 h 2105"/>
                  <a:gd name="T38" fmla="*/ 901 w 2280"/>
                  <a:gd name="T39" fmla="*/ 1972 h 2105"/>
                  <a:gd name="T40" fmla="*/ 901 w 2280"/>
                  <a:gd name="T41" fmla="*/ 1789 h 2105"/>
                  <a:gd name="T42" fmla="*/ 120 w 2280"/>
                  <a:gd name="T43" fmla="*/ 0 h 2105"/>
                  <a:gd name="T44" fmla="*/ 2161 w 2280"/>
                  <a:gd name="T45" fmla="*/ 0 h 2105"/>
                  <a:gd name="T46" fmla="*/ 2189 w 2280"/>
                  <a:gd name="T47" fmla="*/ 2 h 2105"/>
                  <a:gd name="T48" fmla="*/ 2213 w 2280"/>
                  <a:gd name="T49" fmla="*/ 9 h 2105"/>
                  <a:gd name="T50" fmla="*/ 2235 w 2280"/>
                  <a:gd name="T51" fmla="*/ 21 h 2105"/>
                  <a:gd name="T52" fmla="*/ 2254 w 2280"/>
                  <a:gd name="T53" fmla="*/ 38 h 2105"/>
                  <a:gd name="T54" fmla="*/ 2268 w 2280"/>
                  <a:gd name="T55" fmla="*/ 57 h 2105"/>
                  <a:gd name="T56" fmla="*/ 2277 w 2280"/>
                  <a:gd name="T57" fmla="*/ 78 h 2105"/>
                  <a:gd name="T58" fmla="*/ 2280 w 2280"/>
                  <a:gd name="T59" fmla="*/ 102 h 2105"/>
                  <a:gd name="T60" fmla="*/ 2280 w 2280"/>
                  <a:gd name="T61" fmla="*/ 1539 h 2105"/>
                  <a:gd name="T62" fmla="*/ 2277 w 2280"/>
                  <a:gd name="T63" fmla="*/ 1562 h 2105"/>
                  <a:gd name="T64" fmla="*/ 2268 w 2280"/>
                  <a:gd name="T65" fmla="*/ 1584 h 2105"/>
                  <a:gd name="T66" fmla="*/ 2254 w 2280"/>
                  <a:gd name="T67" fmla="*/ 1603 h 2105"/>
                  <a:gd name="T68" fmla="*/ 2235 w 2280"/>
                  <a:gd name="T69" fmla="*/ 1619 h 2105"/>
                  <a:gd name="T70" fmla="*/ 2213 w 2280"/>
                  <a:gd name="T71" fmla="*/ 1631 h 2105"/>
                  <a:gd name="T72" fmla="*/ 2189 w 2280"/>
                  <a:gd name="T73" fmla="*/ 1639 h 2105"/>
                  <a:gd name="T74" fmla="*/ 2161 w 2280"/>
                  <a:gd name="T75" fmla="*/ 1642 h 2105"/>
                  <a:gd name="T76" fmla="*/ 603 w 2280"/>
                  <a:gd name="T77" fmla="*/ 1642 h 2105"/>
                  <a:gd name="T78" fmla="*/ 603 w 2280"/>
                  <a:gd name="T79" fmla="*/ 1355 h 2105"/>
                  <a:gd name="T80" fmla="*/ 2084 w 2280"/>
                  <a:gd name="T81" fmla="*/ 1355 h 2105"/>
                  <a:gd name="T82" fmla="*/ 2084 w 2280"/>
                  <a:gd name="T83" fmla="*/ 192 h 2105"/>
                  <a:gd name="T84" fmla="*/ 190 w 2280"/>
                  <a:gd name="T85" fmla="*/ 192 h 2105"/>
                  <a:gd name="T86" fmla="*/ 190 w 2280"/>
                  <a:gd name="T87" fmla="*/ 562 h 2105"/>
                  <a:gd name="T88" fmla="*/ 0 w 2280"/>
                  <a:gd name="T89" fmla="*/ 562 h 2105"/>
                  <a:gd name="T90" fmla="*/ 0 w 2280"/>
                  <a:gd name="T91" fmla="*/ 102 h 2105"/>
                  <a:gd name="T92" fmla="*/ 4 w 2280"/>
                  <a:gd name="T93" fmla="*/ 78 h 2105"/>
                  <a:gd name="T94" fmla="*/ 13 w 2280"/>
                  <a:gd name="T95" fmla="*/ 57 h 2105"/>
                  <a:gd name="T96" fmla="*/ 27 w 2280"/>
                  <a:gd name="T97" fmla="*/ 38 h 2105"/>
                  <a:gd name="T98" fmla="*/ 45 w 2280"/>
                  <a:gd name="T99" fmla="*/ 21 h 2105"/>
                  <a:gd name="T100" fmla="*/ 67 w 2280"/>
                  <a:gd name="T101" fmla="*/ 9 h 2105"/>
                  <a:gd name="T102" fmla="*/ 92 w 2280"/>
                  <a:gd name="T103" fmla="*/ 2 h 2105"/>
                  <a:gd name="T104" fmla="*/ 120 w 2280"/>
                  <a:gd name="T105" fmla="*/ 0 h 2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80" h="2105">
                    <a:moveTo>
                      <a:pt x="901" y="1789"/>
                    </a:moveTo>
                    <a:lnTo>
                      <a:pt x="1382" y="1789"/>
                    </a:lnTo>
                    <a:lnTo>
                      <a:pt x="1382" y="1972"/>
                    </a:lnTo>
                    <a:lnTo>
                      <a:pt x="1534" y="1972"/>
                    </a:lnTo>
                    <a:lnTo>
                      <a:pt x="1553" y="1975"/>
                    </a:lnTo>
                    <a:lnTo>
                      <a:pt x="1570" y="1984"/>
                    </a:lnTo>
                    <a:lnTo>
                      <a:pt x="1584" y="1998"/>
                    </a:lnTo>
                    <a:lnTo>
                      <a:pt x="1595" y="2015"/>
                    </a:lnTo>
                    <a:lnTo>
                      <a:pt x="1603" y="2037"/>
                    </a:lnTo>
                    <a:lnTo>
                      <a:pt x="1605" y="2060"/>
                    </a:lnTo>
                    <a:lnTo>
                      <a:pt x="1605" y="2105"/>
                    </a:lnTo>
                    <a:lnTo>
                      <a:pt x="675" y="2105"/>
                    </a:lnTo>
                    <a:lnTo>
                      <a:pt x="675" y="2060"/>
                    </a:lnTo>
                    <a:lnTo>
                      <a:pt x="678" y="2037"/>
                    </a:lnTo>
                    <a:lnTo>
                      <a:pt x="685" y="2015"/>
                    </a:lnTo>
                    <a:lnTo>
                      <a:pt x="697" y="1998"/>
                    </a:lnTo>
                    <a:lnTo>
                      <a:pt x="711" y="1984"/>
                    </a:lnTo>
                    <a:lnTo>
                      <a:pt x="728" y="1975"/>
                    </a:lnTo>
                    <a:lnTo>
                      <a:pt x="748" y="1972"/>
                    </a:lnTo>
                    <a:lnTo>
                      <a:pt x="901" y="1972"/>
                    </a:lnTo>
                    <a:lnTo>
                      <a:pt x="901" y="1789"/>
                    </a:lnTo>
                    <a:close/>
                    <a:moveTo>
                      <a:pt x="120" y="0"/>
                    </a:moveTo>
                    <a:lnTo>
                      <a:pt x="2161" y="0"/>
                    </a:lnTo>
                    <a:lnTo>
                      <a:pt x="2189" y="2"/>
                    </a:lnTo>
                    <a:lnTo>
                      <a:pt x="2213" y="9"/>
                    </a:lnTo>
                    <a:lnTo>
                      <a:pt x="2235" y="21"/>
                    </a:lnTo>
                    <a:lnTo>
                      <a:pt x="2254" y="38"/>
                    </a:lnTo>
                    <a:lnTo>
                      <a:pt x="2268" y="57"/>
                    </a:lnTo>
                    <a:lnTo>
                      <a:pt x="2277" y="78"/>
                    </a:lnTo>
                    <a:lnTo>
                      <a:pt x="2280" y="102"/>
                    </a:lnTo>
                    <a:lnTo>
                      <a:pt x="2280" y="1539"/>
                    </a:lnTo>
                    <a:lnTo>
                      <a:pt x="2277" y="1562"/>
                    </a:lnTo>
                    <a:lnTo>
                      <a:pt x="2268" y="1584"/>
                    </a:lnTo>
                    <a:lnTo>
                      <a:pt x="2254" y="1603"/>
                    </a:lnTo>
                    <a:lnTo>
                      <a:pt x="2235" y="1619"/>
                    </a:lnTo>
                    <a:lnTo>
                      <a:pt x="2213" y="1631"/>
                    </a:lnTo>
                    <a:lnTo>
                      <a:pt x="2189" y="1639"/>
                    </a:lnTo>
                    <a:lnTo>
                      <a:pt x="2161" y="1642"/>
                    </a:lnTo>
                    <a:lnTo>
                      <a:pt x="603" y="1642"/>
                    </a:lnTo>
                    <a:lnTo>
                      <a:pt x="603" y="1355"/>
                    </a:lnTo>
                    <a:lnTo>
                      <a:pt x="2084" y="1355"/>
                    </a:lnTo>
                    <a:lnTo>
                      <a:pt x="2084" y="192"/>
                    </a:lnTo>
                    <a:lnTo>
                      <a:pt x="190" y="192"/>
                    </a:lnTo>
                    <a:lnTo>
                      <a:pt x="190" y="562"/>
                    </a:lnTo>
                    <a:lnTo>
                      <a:pt x="0" y="562"/>
                    </a:lnTo>
                    <a:lnTo>
                      <a:pt x="0" y="102"/>
                    </a:lnTo>
                    <a:lnTo>
                      <a:pt x="4" y="78"/>
                    </a:lnTo>
                    <a:lnTo>
                      <a:pt x="13" y="57"/>
                    </a:lnTo>
                    <a:lnTo>
                      <a:pt x="27" y="38"/>
                    </a:lnTo>
                    <a:lnTo>
                      <a:pt x="45" y="21"/>
                    </a:lnTo>
                    <a:lnTo>
                      <a:pt x="67" y="9"/>
                    </a:lnTo>
                    <a:lnTo>
                      <a:pt x="92" y="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4077015" y="2189544"/>
              <a:ext cx="543204" cy="425271"/>
              <a:chOff x="14605307" y="2406216"/>
              <a:chExt cx="786723" cy="615921"/>
            </a:xfrm>
          </p:grpSpPr>
          <p:sp>
            <p:nvSpPr>
              <p:cNvPr id="283" name="Freeform 282"/>
              <p:cNvSpPr>
                <a:spLocks/>
              </p:cNvSpPr>
              <p:nvPr/>
            </p:nvSpPr>
            <p:spPr bwMode="auto">
              <a:xfrm>
                <a:off x="14605307" y="2406216"/>
                <a:ext cx="786723" cy="615921"/>
              </a:xfrm>
              <a:custGeom>
                <a:avLst/>
                <a:gdLst>
                  <a:gd name="T0" fmla="*/ 594 w 3040"/>
                  <a:gd name="T1" fmla="*/ 0 h 2383"/>
                  <a:gd name="T2" fmla="*/ 2920 w 3040"/>
                  <a:gd name="T3" fmla="*/ 0 h 2383"/>
                  <a:gd name="T4" fmla="*/ 2948 w 3040"/>
                  <a:gd name="T5" fmla="*/ 4 h 2383"/>
                  <a:gd name="T6" fmla="*/ 2972 w 3040"/>
                  <a:gd name="T7" fmla="*/ 12 h 2383"/>
                  <a:gd name="T8" fmla="*/ 2995 w 3040"/>
                  <a:gd name="T9" fmla="*/ 27 h 2383"/>
                  <a:gd name="T10" fmla="*/ 3013 w 3040"/>
                  <a:gd name="T11" fmla="*/ 45 h 2383"/>
                  <a:gd name="T12" fmla="*/ 3028 w 3040"/>
                  <a:gd name="T13" fmla="*/ 68 h 2383"/>
                  <a:gd name="T14" fmla="*/ 3036 w 3040"/>
                  <a:gd name="T15" fmla="*/ 92 h 2383"/>
                  <a:gd name="T16" fmla="*/ 3040 w 3040"/>
                  <a:gd name="T17" fmla="*/ 120 h 2383"/>
                  <a:gd name="T18" fmla="*/ 3040 w 3040"/>
                  <a:gd name="T19" fmla="*/ 1821 h 2383"/>
                  <a:gd name="T20" fmla="*/ 3036 w 3040"/>
                  <a:gd name="T21" fmla="*/ 1847 h 2383"/>
                  <a:gd name="T22" fmla="*/ 3028 w 3040"/>
                  <a:gd name="T23" fmla="*/ 1873 h 2383"/>
                  <a:gd name="T24" fmla="*/ 3013 w 3040"/>
                  <a:gd name="T25" fmla="*/ 1896 h 2383"/>
                  <a:gd name="T26" fmla="*/ 2995 w 3040"/>
                  <a:gd name="T27" fmla="*/ 1914 h 2383"/>
                  <a:gd name="T28" fmla="*/ 2972 w 3040"/>
                  <a:gd name="T29" fmla="*/ 1929 h 2383"/>
                  <a:gd name="T30" fmla="*/ 2948 w 3040"/>
                  <a:gd name="T31" fmla="*/ 1937 h 2383"/>
                  <a:gd name="T32" fmla="*/ 2920 w 3040"/>
                  <a:gd name="T33" fmla="*/ 1941 h 2383"/>
                  <a:gd name="T34" fmla="*/ 2578 w 3040"/>
                  <a:gd name="T35" fmla="*/ 1941 h 2383"/>
                  <a:gd name="T36" fmla="*/ 2573 w 3040"/>
                  <a:gd name="T37" fmla="*/ 1939 h 2383"/>
                  <a:gd name="T38" fmla="*/ 2567 w 3040"/>
                  <a:gd name="T39" fmla="*/ 1939 h 2383"/>
                  <a:gd name="T40" fmla="*/ 2567 w 3040"/>
                  <a:gd name="T41" fmla="*/ 2263 h 2383"/>
                  <a:gd name="T42" fmla="*/ 2564 w 3040"/>
                  <a:gd name="T43" fmla="*/ 2291 h 2383"/>
                  <a:gd name="T44" fmla="*/ 2555 w 3040"/>
                  <a:gd name="T45" fmla="*/ 2317 h 2383"/>
                  <a:gd name="T46" fmla="*/ 2541 w 3040"/>
                  <a:gd name="T47" fmla="*/ 2338 h 2383"/>
                  <a:gd name="T48" fmla="*/ 2522 w 3040"/>
                  <a:gd name="T49" fmla="*/ 2357 h 2383"/>
                  <a:gd name="T50" fmla="*/ 2499 w 3040"/>
                  <a:gd name="T51" fmla="*/ 2371 h 2383"/>
                  <a:gd name="T52" fmla="*/ 2475 w 3040"/>
                  <a:gd name="T53" fmla="*/ 2381 h 2383"/>
                  <a:gd name="T54" fmla="*/ 2447 w 3040"/>
                  <a:gd name="T55" fmla="*/ 2383 h 2383"/>
                  <a:gd name="T56" fmla="*/ 120 w 3040"/>
                  <a:gd name="T57" fmla="*/ 2383 h 2383"/>
                  <a:gd name="T58" fmla="*/ 93 w 3040"/>
                  <a:gd name="T59" fmla="*/ 2381 h 2383"/>
                  <a:gd name="T60" fmla="*/ 68 w 3040"/>
                  <a:gd name="T61" fmla="*/ 2371 h 2383"/>
                  <a:gd name="T62" fmla="*/ 46 w 3040"/>
                  <a:gd name="T63" fmla="*/ 2357 h 2383"/>
                  <a:gd name="T64" fmla="*/ 27 w 3040"/>
                  <a:gd name="T65" fmla="*/ 2338 h 2383"/>
                  <a:gd name="T66" fmla="*/ 14 w 3040"/>
                  <a:gd name="T67" fmla="*/ 2317 h 2383"/>
                  <a:gd name="T68" fmla="*/ 4 w 3040"/>
                  <a:gd name="T69" fmla="*/ 2291 h 2383"/>
                  <a:gd name="T70" fmla="*/ 0 w 3040"/>
                  <a:gd name="T71" fmla="*/ 2263 h 2383"/>
                  <a:gd name="T72" fmla="*/ 0 w 3040"/>
                  <a:gd name="T73" fmla="*/ 563 h 2383"/>
                  <a:gd name="T74" fmla="*/ 4 w 3040"/>
                  <a:gd name="T75" fmla="*/ 536 h 2383"/>
                  <a:gd name="T76" fmla="*/ 14 w 3040"/>
                  <a:gd name="T77" fmla="*/ 510 h 2383"/>
                  <a:gd name="T78" fmla="*/ 27 w 3040"/>
                  <a:gd name="T79" fmla="*/ 488 h 2383"/>
                  <a:gd name="T80" fmla="*/ 46 w 3040"/>
                  <a:gd name="T81" fmla="*/ 469 h 2383"/>
                  <a:gd name="T82" fmla="*/ 68 w 3040"/>
                  <a:gd name="T83" fmla="*/ 456 h 2383"/>
                  <a:gd name="T84" fmla="*/ 93 w 3040"/>
                  <a:gd name="T85" fmla="*/ 446 h 2383"/>
                  <a:gd name="T86" fmla="*/ 120 w 3040"/>
                  <a:gd name="T87" fmla="*/ 444 h 2383"/>
                  <a:gd name="T88" fmla="*/ 475 w 3040"/>
                  <a:gd name="T89" fmla="*/ 444 h 2383"/>
                  <a:gd name="T90" fmla="*/ 474 w 3040"/>
                  <a:gd name="T91" fmla="*/ 423 h 2383"/>
                  <a:gd name="T92" fmla="*/ 474 w 3040"/>
                  <a:gd name="T93" fmla="*/ 120 h 2383"/>
                  <a:gd name="T94" fmla="*/ 477 w 3040"/>
                  <a:gd name="T95" fmla="*/ 92 h 2383"/>
                  <a:gd name="T96" fmla="*/ 486 w 3040"/>
                  <a:gd name="T97" fmla="*/ 68 h 2383"/>
                  <a:gd name="T98" fmla="*/ 500 w 3040"/>
                  <a:gd name="T99" fmla="*/ 45 h 2383"/>
                  <a:gd name="T100" fmla="*/ 519 w 3040"/>
                  <a:gd name="T101" fmla="*/ 27 h 2383"/>
                  <a:gd name="T102" fmla="*/ 541 w 3040"/>
                  <a:gd name="T103" fmla="*/ 12 h 2383"/>
                  <a:gd name="T104" fmla="*/ 566 w 3040"/>
                  <a:gd name="T105" fmla="*/ 4 h 2383"/>
                  <a:gd name="T106" fmla="*/ 594 w 3040"/>
                  <a:gd name="T107" fmla="*/ 0 h 2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0" h="2383">
                    <a:moveTo>
                      <a:pt x="594" y="0"/>
                    </a:moveTo>
                    <a:lnTo>
                      <a:pt x="2920" y="0"/>
                    </a:lnTo>
                    <a:lnTo>
                      <a:pt x="2948" y="4"/>
                    </a:lnTo>
                    <a:lnTo>
                      <a:pt x="2972" y="12"/>
                    </a:lnTo>
                    <a:lnTo>
                      <a:pt x="2995" y="27"/>
                    </a:lnTo>
                    <a:lnTo>
                      <a:pt x="3013" y="45"/>
                    </a:lnTo>
                    <a:lnTo>
                      <a:pt x="3028" y="68"/>
                    </a:lnTo>
                    <a:lnTo>
                      <a:pt x="3036" y="92"/>
                    </a:lnTo>
                    <a:lnTo>
                      <a:pt x="3040" y="120"/>
                    </a:lnTo>
                    <a:lnTo>
                      <a:pt x="3040" y="1821"/>
                    </a:lnTo>
                    <a:lnTo>
                      <a:pt x="3036" y="1847"/>
                    </a:lnTo>
                    <a:lnTo>
                      <a:pt x="3028" y="1873"/>
                    </a:lnTo>
                    <a:lnTo>
                      <a:pt x="3013" y="1896"/>
                    </a:lnTo>
                    <a:lnTo>
                      <a:pt x="2995" y="1914"/>
                    </a:lnTo>
                    <a:lnTo>
                      <a:pt x="2972" y="1929"/>
                    </a:lnTo>
                    <a:lnTo>
                      <a:pt x="2948" y="1937"/>
                    </a:lnTo>
                    <a:lnTo>
                      <a:pt x="2920" y="1941"/>
                    </a:lnTo>
                    <a:lnTo>
                      <a:pt x="2578" y="1941"/>
                    </a:lnTo>
                    <a:lnTo>
                      <a:pt x="2573" y="1939"/>
                    </a:lnTo>
                    <a:lnTo>
                      <a:pt x="2567" y="1939"/>
                    </a:lnTo>
                    <a:lnTo>
                      <a:pt x="2567" y="2263"/>
                    </a:lnTo>
                    <a:lnTo>
                      <a:pt x="2564" y="2291"/>
                    </a:lnTo>
                    <a:lnTo>
                      <a:pt x="2555" y="2317"/>
                    </a:lnTo>
                    <a:lnTo>
                      <a:pt x="2541" y="2338"/>
                    </a:lnTo>
                    <a:lnTo>
                      <a:pt x="2522" y="2357"/>
                    </a:lnTo>
                    <a:lnTo>
                      <a:pt x="2499" y="2371"/>
                    </a:lnTo>
                    <a:lnTo>
                      <a:pt x="2475" y="2381"/>
                    </a:lnTo>
                    <a:lnTo>
                      <a:pt x="2447" y="2383"/>
                    </a:lnTo>
                    <a:lnTo>
                      <a:pt x="120" y="2383"/>
                    </a:lnTo>
                    <a:lnTo>
                      <a:pt x="93" y="2381"/>
                    </a:lnTo>
                    <a:lnTo>
                      <a:pt x="68" y="2371"/>
                    </a:lnTo>
                    <a:lnTo>
                      <a:pt x="46" y="2357"/>
                    </a:lnTo>
                    <a:lnTo>
                      <a:pt x="27" y="2338"/>
                    </a:lnTo>
                    <a:lnTo>
                      <a:pt x="14" y="2317"/>
                    </a:lnTo>
                    <a:lnTo>
                      <a:pt x="4" y="2291"/>
                    </a:lnTo>
                    <a:lnTo>
                      <a:pt x="0" y="2263"/>
                    </a:lnTo>
                    <a:lnTo>
                      <a:pt x="0" y="563"/>
                    </a:lnTo>
                    <a:lnTo>
                      <a:pt x="4" y="536"/>
                    </a:lnTo>
                    <a:lnTo>
                      <a:pt x="14" y="510"/>
                    </a:lnTo>
                    <a:lnTo>
                      <a:pt x="27" y="488"/>
                    </a:lnTo>
                    <a:lnTo>
                      <a:pt x="46" y="469"/>
                    </a:lnTo>
                    <a:lnTo>
                      <a:pt x="68" y="456"/>
                    </a:lnTo>
                    <a:lnTo>
                      <a:pt x="93" y="446"/>
                    </a:lnTo>
                    <a:lnTo>
                      <a:pt x="120" y="444"/>
                    </a:lnTo>
                    <a:lnTo>
                      <a:pt x="475" y="444"/>
                    </a:lnTo>
                    <a:lnTo>
                      <a:pt x="474" y="423"/>
                    </a:lnTo>
                    <a:lnTo>
                      <a:pt x="474" y="120"/>
                    </a:lnTo>
                    <a:lnTo>
                      <a:pt x="477" y="92"/>
                    </a:lnTo>
                    <a:lnTo>
                      <a:pt x="486" y="68"/>
                    </a:lnTo>
                    <a:lnTo>
                      <a:pt x="500" y="45"/>
                    </a:lnTo>
                    <a:lnTo>
                      <a:pt x="519" y="27"/>
                    </a:lnTo>
                    <a:lnTo>
                      <a:pt x="541" y="12"/>
                    </a:lnTo>
                    <a:lnTo>
                      <a:pt x="566" y="4"/>
                    </a:lnTo>
                    <a:lnTo>
                      <a:pt x="594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4" name="Freeform 283"/>
              <p:cNvSpPr>
                <a:spLocks/>
              </p:cNvSpPr>
              <p:nvPr/>
            </p:nvSpPr>
            <p:spPr bwMode="auto">
              <a:xfrm>
                <a:off x="14757993" y="2437271"/>
                <a:ext cx="602982" cy="439944"/>
              </a:xfrm>
              <a:custGeom>
                <a:avLst/>
                <a:gdLst>
                  <a:gd name="T0" fmla="*/ 0 w 2326"/>
                  <a:gd name="T1" fmla="*/ 0 h 1701"/>
                  <a:gd name="T2" fmla="*/ 2326 w 2326"/>
                  <a:gd name="T3" fmla="*/ 0 h 1701"/>
                  <a:gd name="T4" fmla="*/ 2326 w 2326"/>
                  <a:gd name="T5" fmla="*/ 1701 h 1701"/>
                  <a:gd name="T6" fmla="*/ 1984 w 2326"/>
                  <a:gd name="T7" fmla="*/ 1701 h 1701"/>
                  <a:gd name="T8" fmla="*/ 1984 w 2326"/>
                  <a:gd name="T9" fmla="*/ 1344 h 1701"/>
                  <a:gd name="T10" fmla="*/ 2096 w 2326"/>
                  <a:gd name="T11" fmla="*/ 1344 h 1701"/>
                  <a:gd name="T12" fmla="*/ 2096 w 2326"/>
                  <a:gd name="T13" fmla="*/ 206 h 1701"/>
                  <a:gd name="T14" fmla="*/ 791 w 2326"/>
                  <a:gd name="T15" fmla="*/ 206 h 1701"/>
                  <a:gd name="T16" fmla="*/ 791 w 2326"/>
                  <a:gd name="T17" fmla="*/ 303 h 1701"/>
                  <a:gd name="T18" fmla="*/ 629 w 2326"/>
                  <a:gd name="T19" fmla="*/ 303 h 1701"/>
                  <a:gd name="T20" fmla="*/ 629 w 2326"/>
                  <a:gd name="T21" fmla="*/ 202 h 1701"/>
                  <a:gd name="T22" fmla="*/ 192 w 2326"/>
                  <a:gd name="T23" fmla="*/ 202 h 1701"/>
                  <a:gd name="T24" fmla="*/ 192 w 2326"/>
                  <a:gd name="T25" fmla="*/ 303 h 1701"/>
                  <a:gd name="T26" fmla="*/ 0 w 2326"/>
                  <a:gd name="T27" fmla="*/ 303 h 1701"/>
                  <a:gd name="T28" fmla="*/ 0 w 2326"/>
                  <a:gd name="T2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26" h="1701">
                    <a:moveTo>
                      <a:pt x="0" y="0"/>
                    </a:moveTo>
                    <a:lnTo>
                      <a:pt x="2326" y="0"/>
                    </a:lnTo>
                    <a:lnTo>
                      <a:pt x="2326" y="1701"/>
                    </a:lnTo>
                    <a:lnTo>
                      <a:pt x="1984" y="1701"/>
                    </a:lnTo>
                    <a:lnTo>
                      <a:pt x="1984" y="1344"/>
                    </a:lnTo>
                    <a:lnTo>
                      <a:pt x="2096" y="1344"/>
                    </a:lnTo>
                    <a:lnTo>
                      <a:pt x="2096" y="206"/>
                    </a:lnTo>
                    <a:lnTo>
                      <a:pt x="791" y="206"/>
                    </a:lnTo>
                    <a:lnTo>
                      <a:pt x="791" y="303"/>
                    </a:lnTo>
                    <a:lnTo>
                      <a:pt x="629" y="303"/>
                    </a:lnTo>
                    <a:lnTo>
                      <a:pt x="629" y="202"/>
                    </a:lnTo>
                    <a:lnTo>
                      <a:pt x="192" y="202"/>
                    </a:lnTo>
                    <a:lnTo>
                      <a:pt x="192" y="303"/>
                    </a:lnTo>
                    <a:lnTo>
                      <a:pt x="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5" name="Freeform 284"/>
              <p:cNvSpPr>
                <a:spLocks noEditPoints="1"/>
              </p:cNvSpPr>
              <p:nvPr/>
            </p:nvSpPr>
            <p:spPr bwMode="auto">
              <a:xfrm>
                <a:off x="14636362" y="2551139"/>
                <a:ext cx="601688" cy="439944"/>
              </a:xfrm>
              <a:custGeom>
                <a:avLst/>
                <a:gdLst>
                  <a:gd name="T0" fmla="*/ 341 w 2327"/>
                  <a:gd name="T1" fmla="*/ 680 h 1700"/>
                  <a:gd name="T2" fmla="*/ 604 w 2327"/>
                  <a:gd name="T3" fmla="*/ 680 h 1700"/>
                  <a:gd name="T4" fmla="*/ 604 w 2327"/>
                  <a:gd name="T5" fmla="*/ 849 h 1700"/>
                  <a:gd name="T6" fmla="*/ 341 w 2327"/>
                  <a:gd name="T7" fmla="*/ 849 h 1700"/>
                  <a:gd name="T8" fmla="*/ 341 w 2327"/>
                  <a:gd name="T9" fmla="*/ 680 h 1700"/>
                  <a:gd name="T10" fmla="*/ 341 w 2327"/>
                  <a:gd name="T11" fmla="*/ 386 h 1700"/>
                  <a:gd name="T12" fmla="*/ 604 w 2327"/>
                  <a:gd name="T13" fmla="*/ 386 h 1700"/>
                  <a:gd name="T14" fmla="*/ 604 w 2327"/>
                  <a:gd name="T15" fmla="*/ 554 h 1700"/>
                  <a:gd name="T16" fmla="*/ 341 w 2327"/>
                  <a:gd name="T17" fmla="*/ 554 h 1700"/>
                  <a:gd name="T18" fmla="*/ 341 w 2327"/>
                  <a:gd name="T19" fmla="*/ 386 h 1700"/>
                  <a:gd name="T20" fmla="*/ 927 w 2327"/>
                  <a:gd name="T21" fmla="*/ 207 h 1700"/>
                  <a:gd name="T22" fmla="*/ 927 w 2327"/>
                  <a:gd name="T23" fmla="*/ 1358 h 1700"/>
                  <a:gd name="T24" fmla="*/ 2098 w 2327"/>
                  <a:gd name="T25" fmla="*/ 1358 h 1700"/>
                  <a:gd name="T26" fmla="*/ 2098 w 2327"/>
                  <a:gd name="T27" fmla="*/ 207 h 1700"/>
                  <a:gd name="T28" fmla="*/ 927 w 2327"/>
                  <a:gd name="T29" fmla="*/ 207 h 1700"/>
                  <a:gd name="T30" fmla="*/ 193 w 2327"/>
                  <a:gd name="T31" fmla="*/ 201 h 1700"/>
                  <a:gd name="T32" fmla="*/ 193 w 2327"/>
                  <a:gd name="T33" fmla="*/ 1364 h 1700"/>
                  <a:gd name="T34" fmla="*/ 765 w 2327"/>
                  <a:gd name="T35" fmla="*/ 1364 h 1700"/>
                  <a:gd name="T36" fmla="*/ 765 w 2327"/>
                  <a:gd name="T37" fmla="*/ 201 h 1700"/>
                  <a:gd name="T38" fmla="*/ 193 w 2327"/>
                  <a:gd name="T39" fmla="*/ 201 h 1700"/>
                  <a:gd name="T40" fmla="*/ 0 w 2327"/>
                  <a:gd name="T41" fmla="*/ 0 h 1700"/>
                  <a:gd name="T42" fmla="*/ 2327 w 2327"/>
                  <a:gd name="T43" fmla="*/ 0 h 1700"/>
                  <a:gd name="T44" fmla="*/ 2327 w 2327"/>
                  <a:gd name="T45" fmla="*/ 1700 h 1700"/>
                  <a:gd name="T46" fmla="*/ 0 w 2327"/>
                  <a:gd name="T47" fmla="*/ 1700 h 1700"/>
                  <a:gd name="T48" fmla="*/ 0 w 2327"/>
                  <a:gd name="T49" fmla="*/ 0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27" h="1700">
                    <a:moveTo>
                      <a:pt x="341" y="680"/>
                    </a:moveTo>
                    <a:lnTo>
                      <a:pt x="604" y="680"/>
                    </a:lnTo>
                    <a:lnTo>
                      <a:pt x="604" y="849"/>
                    </a:lnTo>
                    <a:lnTo>
                      <a:pt x="341" y="849"/>
                    </a:lnTo>
                    <a:lnTo>
                      <a:pt x="341" y="680"/>
                    </a:lnTo>
                    <a:close/>
                    <a:moveTo>
                      <a:pt x="341" y="386"/>
                    </a:moveTo>
                    <a:lnTo>
                      <a:pt x="604" y="386"/>
                    </a:lnTo>
                    <a:lnTo>
                      <a:pt x="604" y="554"/>
                    </a:lnTo>
                    <a:lnTo>
                      <a:pt x="341" y="554"/>
                    </a:lnTo>
                    <a:lnTo>
                      <a:pt x="341" y="386"/>
                    </a:lnTo>
                    <a:close/>
                    <a:moveTo>
                      <a:pt x="927" y="207"/>
                    </a:moveTo>
                    <a:lnTo>
                      <a:pt x="927" y="1358"/>
                    </a:lnTo>
                    <a:lnTo>
                      <a:pt x="2098" y="1358"/>
                    </a:lnTo>
                    <a:lnTo>
                      <a:pt x="2098" y="207"/>
                    </a:lnTo>
                    <a:lnTo>
                      <a:pt x="927" y="207"/>
                    </a:lnTo>
                    <a:close/>
                    <a:moveTo>
                      <a:pt x="193" y="201"/>
                    </a:moveTo>
                    <a:lnTo>
                      <a:pt x="193" y="1364"/>
                    </a:lnTo>
                    <a:lnTo>
                      <a:pt x="765" y="1364"/>
                    </a:lnTo>
                    <a:lnTo>
                      <a:pt x="765" y="201"/>
                    </a:lnTo>
                    <a:lnTo>
                      <a:pt x="193" y="201"/>
                    </a:lnTo>
                    <a:close/>
                    <a:moveTo>
                      <a:pt x="0" y="0"/>
                    </a:moveTo>
                    <a:lnTo>
                      <a:pt x="2327" y="0"/>
                    </a:lnTo>
                    <a:lnTo>
                      <a:pt x="2327" y="1700"/>
                    </a:lnTo>
                    <a:lnTo>
                      <a:pt x="0" y="1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</p:grpSp>
        <p:grpSp>
          <p:nvGrpSpPr>
            <p:cNvPr id="239" name="Group 238"/>
            <p:cNvGrpSpPr/>
            <p:nvPr/>
          </p:nvGrpSpPr>
          <p:grpSpPr>
            <a:xfrm>
              <a:off x="4964936" y="2152699"/>
              <a:ext cx="583993" cy="477143"/>
              <a:chOff x="12383184" y="2379853"/>
              <a:chExt cx="739841" cy="604476"/>
            </a:xfrm>
          </p:grpSpPr>
          <p:sp>
            <p:nvSpPr>
              <p:cNvPr id="280" name="Freeform 279"/>
              <p:cNvSpPr>
                <a:spLocks/>
              </p:cNvSpPr>
              <p:nvPr/>
            </p:nvSpPr>
            <p:spPr bwMode="auto">
              <a:xfrm>
                <a:off x="12383184" y="2379853"/>
                <a:ext cx="739841" cy="604476"/>
              </a:xfrm>
              <a:custGeom>
                <a:avLst/>
                <a:gdLst>
                  <a:gd name="T0" fmla="*/ 2925 w 3170"/>
                  <a:gd name="T1" fmla="*/ 0 h 2592"/>
                  <a:gd name="T2" fmla="*/ 3002 w 3170"/>
                  <a:gd name="T3" fmla="*/ 12 h 2592"/>
                  <a:gd name="T4" fmla="*/ 3070 w 3170"/>
                  <a:gd name="T5" fmla="*/ 47 h 2592"/>
                  <a:gd name="T6" fmla="*/ 3123 w 3170"/>
                  <a:gd name="T7" fmla="*/ 100 h 2592"/>
                  <a:gd name="T8" fmla="*/ 3157 w 3170"/>
                  <a:gd name="T9" fmla="*/ 168 h 2592"/>
                  <a:gd name="T10" fmla="*/ 3170 w 3170"/>
                  <a:gd name="T11" fmla="*/ 245 h 2592"/>
                  <a:gd name="T12" fmla="*/ 3166 w 3170"/>
                  <a:gd name="T13" fmla="*/ 1940 h 2592"/>
                  <a:gd name="T14" fmla="*/ 3142 w 3170"/>
                  <a:gd name="T15" fmla="*/ 2013 h 2592"/>
                  <a:gd name="T16" fmla="*/ 3098 w 3170"/>
                  <a:gd name="T17" fmla="*/ 2073 h 2592"/>
                  <a:gd name="T18" fmla="*/ 3037 w 3170"/>
                  <a:gd name="T19" fmla="*/ 2118 h 2592"/>
                  <a:gd name="T20" fmla="*/ 2965 w 3170"/>
                  <a:gd name="T21" fmla="*/ 2142 h 2592"/>
                  <a:gd name="T22" fmla="*/ 1400 w 3170"/>
                  <a:gd name="T23" fmla="*/ 2146 h 2592"/>
                  <a:gd name="T24" fmla="*/ 1392 w 3170"/>
                  <a:gd name="T25" fmla="*/ 2145 h 2592"/>
                  <a:gd name="T26" fmla="*/ 1389 w 3170"/>
                  <a:gd name="T27" fmla="*/ 2387 h 2592"/>
                  <a:gd name="T28" fmla="*/ 1365 w 3170"/>
                  <a:gd name="T29" fmla="*/ 2460 h 2592"/>
                  <a:gd name="T30" fmla="*/ 1320 w 3170"/>
                  <a:gd name="T31" fmla="*/ 2521 h 2592"/>
                  <a:gd name="T32" fmla="*/ 1260 w 3170"/>
                  <a:gd name="T33" fmla="*/ 2566 h 2592"/>
                  <a:gd name="T34" fmla="*/ 1186 w 3170"/>
                  <a:gd name="T35" fmla="*/ 2590 h 2592"/>
                  <a:gd name="T36" fmla="*/ 245 w 3170"/>
                  <a:gd name="T37" fmla="*/ 2592 h 2592"/>
                  <a:gd name="T38" fmla="*/ 168 w 3170"/>
                  <a:gd name="T39" fmla="*/ 2580 h 2592"/>
                  <a:gd name="T40" fmla="*/ 100 w 3170"/>
                  <a:gd name="T41" fmla="*/ 2545 h 2592"/>
                  <a:gd name="T42" fmla="*/ 47 w 3170"/>
                  <a:gd name="T43" fmla="*/ 2492 h 2592"/>
                  <a:gd name="T44" fmla="*/ 13 w 3170"/>
                  <a:gd name="T45" fmla="*/ 2424 h 2592"/>
                  <a:gd name="T46" fmla="*/ 0 w 3170"/>
                  <a:gd name="T47" fmla="*/ 2347 h 2592"/>
                  <a:gd name="T48" fmla="*/ 4 w 3170"/>
                  <a:gd name="T49" fmla="*/ 652 h 2592"/>
                  <a:gd name="T50" fmla="*/ 28 w 3170"/>
                  <a:gd name="T51" fmla="*/ 579 h 2592"/>
                  <a:gd name="T52" fmla="*/ 72 w 3170"/>
                  <a:gd name="T53" fmla="*/ 519 h 2592"/>
                  <a:gd name="T54" fmla="*/ 133 w 3170"/>
                  <a:gd name="T55" fmla="*/ 474 h 2592"/>
                  <a:gd name="T56" fmla="*/ 205 w 3170"/>
                  <a:gd name="T57" fmla="*/ 450 h 2592"/>
                  <a:gd name="T58" fmla="*/ 713 w 3170"/>
                  <a:gd name="T59" fmla="*/ 446 h 2592"/>
                  <a:gd name="T60" fmla="*/ 717 w 3170"/>
                  <a:gd name="T61" fmla="*/ 205 h 2592"/>
                  <a:gd name="T62" fmla="*/ 741 w 3170"/>
                  <a:gd name="T63" fmla="*/ 133 h 2592"/>
                  <a:gd name="T64" fmla="*/ 786 w 3170"/>
                  <a:gd name="T65" fmla="*/ 71 h 2592"/>
                  <a:gd name="T66" fmla="*/ 846 w 3170"/>
                  <a:gd name="T67" fmla="*/ 26 h 2592"/>
                  <a:gd name="T68" fmla="*/ 919 w 3170"/>
                  <a:gd name="T69" fmla="*/ 2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70" h="2592">
                    <a:moveTo>
                      <a:pt x="959" y="0"/>
                    </a:moveTo>
                    <a:lnTo>
                      <a:pt x="2925" y="0"/>
                    </a:lnTo>
                    <a:lnTo>
                      <a:pt x="2965" y="2"/>
                    </a:lnTo>
                    <a:lnTo>
                      <a:pt x="3002" y="12"/>
                    </a:lnTo>
                    <a:lnTo>
                      <a:pt x="3037" y="26"/>
                    </a:lnTo>
                    <a:lnTo>
                      <a:pt x="3070" y="47"/>
                    </a:lnTo>
                    <a:lnTo>
                      <a:pt x="3098" y="71"/>
                    </a:lnTo>
                    <a:lnTo>
                      <a:pt x="3123" y="100"/>
                    </a:lnTo>
                    <a:lnTo>
                      <a:pt x="3142" y="133"/>
                    </a:lnTo>
                    <a:lnTo>
                      <a:pt x="3157" y="168"/>
                    </a:lnTo>
                    <a:lnTo>
                      <a:pt x="3166" y="205"/>
                    </a:lnTo>
                    <a:lnTo>
                      <a:pt x="3170" y="245"/>
                    </a:lnTo>
                    <a:lnTo>
                      <a:pt x="3170" y="1901"/>
                    </a:lnTo>
                    <a:lnTo>
                      <a:pt x="3166" y="1940"/>
                    </a:lnTo>
                    <a:lnTo>
                      <a:pt x="3157" y="1978"/>
                    </a:lnTo>
                    <a:lnTo>
                      <a:pt x="3142" y="2013"/>
                    </a:lnTo>
                    <a:lnTo>
                      <a:pt x="3123" y="2046"/>
                    </a:lnTo>
                    <a:lnTo>
                      <a:pt x="3098" y="2073"/>
                    </a:lnTo>
                    <a:lnTo>
                      <a:pt x="3070" y="2099"/>
                    </a:lnTo>
                    <a:lnTo>
                      <a:pt x="3037" y="2118"/>
                    </a:lnTo>
                    <a:lnTo>
                      <a:pt x="3002" y="2134"/>
                    </a:lnTo>
                    <a:lnTo>
                      <a:pt x="2965" y="2142"/>
                    </a:lnTo>
                    <a:lnTo>
                      <a:pt x="2925" y="2146"/>
                    </a:lnTo>
                    <a:lnTo>
                      <a:pt x="1400" y="2146"/>
                    </a:lnTo>
                    <a:lnTo>
                      <a:pt x="1396" y="2146"/>
                    </a:lnTo>
                    <a:lnTo>
                      <a:pt x="1392" y="2145"/>
                    </a:lnTo>
                    <a:lnTo>
                      <a:pt x="1392" y="2347"/>
                    </a:lnTo>
                    <a:lnTo>
                      <a:pt x="1389" y="2387"/>
                    </a:lnTo>
                    <a:lnTo>
                      <a:pt x="1379" y="2424"/>
                    </a:lnTo>
                    <a:lnTo>
                      <a:pt x="1365" y="2460"/>
                    </a:lnTo>
                    <a:lnTo>
                      <a:pt x="1344" y="2492"/>
                    </a:lnTo>
                    <a:lnTo>
                      <a:pt x="1320" y="2521"/>
                    </a:lnTo>
                    <a:lnTo>
                      <a:pt x="1291" y="2545"/>
                    </a:lnTo>
                    <a:lnTo>
                      <a:pt x="1260" y="2566"/>
                    </a:lnTo>
                    <a:lnTo>
                      <a:pt x="1223" y="2580"/>
                    </a:lnTo>
                    <a:lnTo>
                      <a:pt x="1186" y="2590"/>
                    </a:lnTo>
                    <a:lnTo>
                      <a:pt x="1146" y="2592"/>
                    </a:lnTo>
                    <a:lnTo>
                      <a:pt x="245" y="2592"/>
                    </a:lnTo>
                    <a:lnTo>
                      <a:pt x="205" y="2590"/>
                    </a:lnTo>
                    <a:lnTo>
                      <a:pt x="168" y="2580"/>
                    </a:lnTo>
                    <a:lnTo>
                      <a:pt x="133" y="2566"/>
                    </a:lnTo>
                    <a:lnTo>
                      <a:pt x="100" y="2545"/>
                    </a:lnTo>
                    <a:lnTo>
                      <a:pt x="72" y="2521"/>
                    </a:lnTo>
                    <a:lnTo>
                      <a:pt x="47" y="2492"/>
                    </a:lnTo>
                    <a:lnTo>
                      <a:pt x="28" y="2460"/>
                    </a:lnTo>
                    <a:lnTo>
                      <a:pt x="13" y="2424"/>
                    </a:lnTo>
                    <a:lnTo>
                      <a:pt x="4" y="2387"/>
                    </a:lnTo>
                    <a:lnTo>
                      <a:pt x="0" y="2347"/>
                    </a:lnTo>
                    <a:lnTo>
                      <a:pt x="0" y="691"/>
                    </a:lnTo>
                    <a:lnTo>
                      <a:pt x="4" y="652"/>
                    </a:lnTo>
                    <a:lnTo>
                      <a:pt x="13" y="614"/>
                    </a:lnTo>
                    <a:lnTo>
                      <a:pt x="28" y="579"/>
                    </a:lnTo>
                    <a:lnTo>
                      <a:pt x="47" y="546"/>
                    </a:lnTo>
                    <a:lnTo>
                      <a:pt x="72" y="519"/>
                    </a:lnTo>
                    <a:lnTo>
                      <a:pt x="100" y="493"/>
                    </a:lnTo>
                    <a:lnTo>
                      <a:pt x="133" y="474"/>
                    </a:lnTo>
                    <a:lnTo>
                      <a:pt x="168" y="458"/>
                    </a:lnTo>
                    <a:lnTo>
                      <a:pt x="205" y="450"/>
                    </a:lnTo>
                    <a:lnTo>
                      <a:pt x="245" y="446"/>
                    </a:lnTo>
                    <a:lnTo>
                      <a:pt x="713" y="446"/>
                    </a:lnTo>
                    <a:lnTo>
                      <a:pt x="713" y="245"/>
                    </a:lnTo>
                    <a:lnTo>
                      <a:pt x="717" y="205"/>
                    </a:lnTo>
                    <a:lnTo>
                      <a:pt x="725" y="168"/>
                    </a:lnTo>
                    <a:lnTo>
                      <a:pt x="741" y="133"/>
                    </a:lnTo>
                    <a:lnTo>
                      <a:pt x="760" y="100"/>
                    </a:lnTo>
                    <a:lnTo>
                      <a:pt x="786" y="71"/>
                    </a:lnTo>
                    <a:lnTo>
                      <a:pt x="814" y="47"/>
                    </a:lnTo>
                    <a:lnTo>
                      <a:pt x="846" y="26"/>
                    </a:lnTo>
                    <a:lnTo>
                      <a:pt x="881" y="12"/>
                    </a:lnTo>
                    <a:lnTo>
                      <a:pt x="919" y="2"/>
                    </a:lnTo>
                    <a:lnTo>
                      <a:pt x="959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1" name="Freeform 280"/>
              <p:cNvSpPr>
                <a:spLocks noEditPoints="1"/>
              </p:cNvSpPr>
              <p:nvPr/>
            </p:nvSpPr>
            <p:spPr bwMode="auto">
              <a:xfrm>
                <a:off x="12411191" y="2511717"/>
                <a:ext cx="268397" cy="444605"/>
              </a:xfrm>
              <a:custGeom>
                <a:avLst/>
                <a:gdLst>
                  <a:gd name="T0" fmla="*/ 549 w 1152"/>
                  <a:gd name="T1" fmla="*/ 1607 h 1906"/>
                  <a:gd name="T2" fmla="*/ 501 w 1152"/>
                  <a:gd name="T3" fmla="*/ 1633 h 1906"/>
                  <a:gd name="T4" fmla="*/ 475 w 1152"/>
                  <a:gd name="T5" fmla="*/ 1680 h 1906"/>
                  <a:gd name="T6" fmla="*/ 475 w 1152"/>
                  <a:gd name="T7" fmla="*/ 1736 h 1906"/>
                  <a:gd name="T8" fmla="*/ 501 w 1152"/>
                  <a:gd name="T9" fmla="*/ 1782 h 1906"/>
                  <a:gd name="T10" fmla="*/ 549 w 1152"/>
                  <a:gd name="T11" fmla="*/ 1809 h 1906"/>
                  <a:gd name="T12" fmla="*/ 601 w 1152"/>
                  <a:gd name="T13" fmla="*/ 1810 h 1906"/>
                  <a:gd name="T14" fmla="*/ 642 w 1152"/>
                  <a:gd name="T15" fmla="*/ 1789 h 1906"/>
                  <a:gd name="T16" fmla="*/ 671 w 1152"/>
                  <a:gd name="T17" fmla="*/ 1754 h 1906"/>
                  <a:gd name="T18" fmla="*/ 680 w 1152"/>
                  <a:gd name="T19" fmla="*/ 1708 h 1906"/>
                  <a:gd name="T20" fmla="*/ 667 w 1152"/>
                  <a:gd name="T21" fmla="*/ 1655 h 1906"/>
                  <a:gd name="T22" fmla="*/ 628 w 1152"/>
                  <a:gd name="T23" fmla="*/ 1617 h 1906"/>
                  <a:gd name="T24" fmla="*/ 576 w 1152"/>
                  <a:gd name="T25" fmla="*/ 1603 h 1906"/>
                  <a:gd name="T26" fmla="*/ 150 w 1152"/>
                  <a:gd name="T27" fmla="*/ 1457 h 1906"/>
                  <a:gd name="T28" fmla="*/ 1003 w 1152"/>
                  <a:gd name="T29" fmla="*/ 215 h 1906"/>
                  <a:gd name="T30" fmla="*/ 125 w 1152"/>
                  <a:gd name="T31" fmla="*/ 0 h 1906"/>
                  <a:gd name="T32" fmla="*/ 1055 w 1152"/>
                  <a:gd name="T33" fmla="*/ 3 h 1906"/>
                  <a:gd name="T34" fmla="*/ 1105 w 1152"/>
                  <a:gd name="T35" fmla="*/ 28 h 1906"/>
                  <a:gd name="T36" fmla="*/ 1140 w 1152"/>
                  <a:gd name="T37" fmla="*/ 70 h 1906"/>
                  <a:gd name="T38" fmla="*/ 1152 w 1152"/>
                  <a:gd name="T39" fmla="*/ 125 h 1906"/>
                  <a:gd name="T40" fmla="*/ 1149 w 1152"/>
                  <a:gd name="T41" fmla="*/ 1810 h 1906"/>
                  <a:gd name="T42" fmla="*/ 1125 w 1152"/>
                  <a:gd name="T43" fmla="*/ 1859 h 1906"/>
                  <a:gd name="T44" fmla="*/ 1082 w 1152"/>
                  <a:gd name="T45" fmla="*/ 1894 h 1906"/>
                  <a:gd name="T46" fmla="*/ 1026 w 1152"/>
                  <a:gd name="T47" fmla="*/ 1906 h 1906"/>
                  <a:gd name="T48" fmla="*/ 96 w 1152"/>
                  <a:gd name="T49" fmla="*/ 1903 h 1906"/>
                  <a:gd name="T50" fmla="*/ 47 w 1152"/>
                  <a:gd name="T51" fmla="*/ 1879 h 1906"/>
                  <a:gd name="T52" fmla="*/ 13 w 1152"/>
                  <a:gd name="T53" fmla="*/ 1836 h 1906"/>
                  <a:gd name="T54" fmla="*/ 0 w 1152"/>
                  <a:gd name="T55" fmla="*/ 1781 h 1906"/>
                  <a:gd name="T56" fmla="*/ 3 w 1152"/>
                  <a:gd name="T57" fmla="*/ 96 h 1906"/>
                  <a:gd name="T58" fmla="*/ 27 w 1152"/>
                  <a:gd name="T59" fmla="*/ 47 h 1906"/>
                  <a:gd name="T60" fmla="*/ 70 w 1152"/>
                  <a:gd name="T61" fmla="*/ 13 h 1906"/>
                  <a:gd name="T62" fmla="*/ 125 w 1152"/>
                  <a:gd name="T63" fmla="*/ 0 h 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2" h="1906">
                    <a:moveTo>
                      <a:pt x="576" y="1603"/>
                    </a:moveTo>
                    <a:lnTo>
                      <a:pt x="549" y="1607"/>
                    </a:lnTo>
                    <a:lnTo>
                      <a:pt x="523" y="1617"/>
                    </a:lnTo>
                    <a:lnTo>
                      <a:pt x="501" y="1633"/>
                    </a:lnTo>
                    <a:lnTo>
                      <a:pt x="486" y="1655"/>
                    </a:lnTo>
                    <a:lnTo>
                      <a:pt x="475" y="1680"/>
                    </a:lnTo>
                    <a:lnTo>
                      <a:pt x="471" y="1708"/>
                    </a:lnTo>
                    <a:lnTo>
                      <a:pt x="475" y="1736"/>
                    </a:lnTo>
                    <a:lnTo>
                      <a:pt x="486" y="1760"/>
                    </a:lnTo>
                    <a:lnTo>
                      <a:pt x="501" y="1782"/>
                    </a:lnTo>
                    <a:lnTo>
                      <a:pt x="523" y="1798"/>
                    </a:lnTo>
                    <a:lnTo>
                      <a:pt x="549" y="1809"/>
                    </a:lnTo>
                    <a:lnTo>
                      <a:pt x="576" y="1812"/>
                    </a:lnTo>
                    <a:lnTo>
                      <a:pt x="601" y="1810"/>
                    </a:lnTo>
                    <a:lnTo>
                      <a:pt x="622" y="1801"/>
                    </a:lnTo>
                    <a:lnTo>
                      <a:pt x="642" y="1789"/>
                    </a:lnTo>
                    <a:lnTo>
                      <a:pt x="657" y="1773"/>
                    </a:lnTo>
                    <a:lnTo>
                      <a:pt x="671" y="1754"/>
                    </a:lnTo>
                    <a:lnTo>
                      <a:pt x="678" y="1731"/>
                    </a:lnTo>
                    <a:lnTo>
                      <a:pt x="680" y="1708"/>
                    </a:lnTo>
                    <a:lnTo>
                      <a:pt x="677" y="1680"/>
                    </a:lnTo>
                    <a:lnTo>
                      <a:pt x="667" y="1655"/>
                    </a:lnTo>
                    <a:lnTo>
                      <a:pt x="650" y="1633"/>
                    </a:lnTo>
                    <a:lnTo>
                      <a:pt x="628" y="1617"/>
                    </a:lnTo>
                    <a:lnTo>
                      <a:pt x="604" y="1607"/>
                    </a:lnTo>
                    <a:lnTo>
                      <a:pt x="576" y="1603"/>
                    </a:lnTo>
                    <a:close/>
                    <a:moveTo>
                      <a:pt x="150" y="215"/>
                    </a:moveTo>
                    <a:lnTo>
                      <a:pt x="150" y="1457"/>
                    </a:lnTo>
                    <a:lnTo>
                      <a:pt x="1003" y="1457"/>
                    </a:lnTo>
                    <a:lnTo>
                      <a:pt x="1003" y="215"/>
                    </a:lnTo>
                    <a:lnTo>
                      <a:pt x="150" y="215"/>
                    </a:lnTo>
                    <a:close/>
                    <a:moveTo>
                      <a:pt x="125" y="0"/>
                    </a:moveTo>
                    <a:lnTo>
                      <a:pt x="1026" y="0"/>
                    </a:lnTo>
                    <a:lnTo>
                      <a:pt x="1055" y="3"/>
                    </a:lnTo>
                    <a:lnTo>
                      <a:pt x="1082" y="13"/>
                    </a:lnTo>
                    <a:lnTo>
                      <a:pt x="1105" y="28"/>
                    </a:lnTo>
                    <a:lnTo>
                      <a:pt x="1125" y="47"/>
                    </a:lnTo>
                    <a:lnTo>
                      <a:pt x="1140" y="70"/>
                    </a:lnTo>
                    <a:lnTo>
                      <a:pt x="1149" y="96"/>
                    </a:lnTo>
                    <a:lnTo>
                      <a:pt x="1152" y="125"/>
                    </a:lnTo>
                    <a:lnTo>
                      <a:pt x="1152" y="1781"/>
                    </a:lnTo>
                    <a:lnTo>
                      <a:pt x="1149" y="1810"/>
                    </a:lnTo>
                    <a:lnTo>
                      <a:pt x="1140" y="1836"/>
                    </a:lnTo>
                    <a:lnTo>
                      <a:pt x="1125" y="1859"/>
                    </a:lnTo>
                    <a:lnTo>
                      <a:pt x="1105" y="1879"/>
                    </a:lnTo>
                    <a:lnTo>
                      <a:pt x="1082" y="1894"/>
                    </a:lnTo>
                    <a:lnTo>
                      <a:pt x="1055" y="1903"/>
                    </a:lnTo>
                    <a:lnTo>
                      <a:pt x="1026" y="1906"/>
                    </a:lnTo>
                    <a:lnTo>
                      <a:pt x="125" y="1906"/>
                    </a:lnTo>
                    <a:lnTo>
                      <a:pt x="96" y="1903"/>
                    </a:lnTo>
                    <a:lnTo>
                      <a:pt x="70" y="1894"/>
                    </a:lnTo>
                    <a:lnTo>
                      <a:pt x="47" y="1879"/>
                    </a:lnTo>
                    <a:lnTo>
                      <a:pt x="27" y="1859"/>
                    </a:lnTo>
                    <a:lnTo>
                      <a:pt x="13" y="1836"/>
                    </a:lnTo>
                    <a:lnTo>
                      <a:pt x="3" y="1810"/>
                    </a:lnTo>
                    <a:lnTo>
                      <a:pt x="0" y="1781"/>
                    </a:lnTo>
                    <a:lnTo>
                      <a:pt x="0" y="125"/>
                    </a:lnTo>
                    <a:lnTo>
                      <a:pt x="3" y="96"/>
                    </a:lnTo>
                    <a:lnTo>
                      <a:pt x="13" y="70"/>
                    </a:lnTo>
                    <a:lnTo>
                      <a:pt x="27" y="47"/>
                    </a:lnTo>
                    <a:lnTo>
                      <a:pt x="47" y="28"/>
                    </a:lnTo>
                    <a:lnTo>
                      <a:pt x="70" y="13"/>
                    </a:lnTo>
                    <a:lnTo>
                      <a:pt x="96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2" name="Freeform 281"/>
              <p:cNvSpPr>
                <a:spLocks noEditPoints="1"/>
              </p:cNvSpPr>
              <p:nvPr/>
            </p:nvSpPr>
            <p:spPr bwMode="auto">
              <a:xfrm>
                <a:off x="12578064" y="2407860"/>
                <a:ext cx="516955" cy="444605"/>
              </a:xfrm>
              <a:custGeom>
                <a:avLst/>
                <a:gdLst>
                  <a:gd name="T0" fmla="*/ 1404 w 2217"/>
                  <a:gd name="T1" fmla="*/ 1581 h 1906"/>
                  <a:gd name="T2" fmla="*/ 1363 w 2217"/>
                  <a:gd name="T3" fmla="*/ 1600 h 1906"/>
                  <a:gd name="T4" fmla="*/ 1334 w 2217"/>
                  <a:gd name="T5" fmla="*/ 1637 h 1906"/>
                  <a:gd name="T6" fmla="*/ 1324 w 2217"/>
                  <a:gd name="T7" fmla="*/ 1683 h 1906"/>
                  <a:gd name="T8" fmla="*/ 1337 w 2217"/>
                  <a:gd name="T9" fmla="*/ 1736 h 1906"/>
                  <a:gd name="T10" fmla="*/ 1375 w 2217"/>
                  <a:gd name="T11" fmla="*/ 1773 h 1906"/>
                  <a:gd name="T12" fmla="*/ 1428 w 2217"/>
                  <a:gd name="T13" fmla="*/ 1788 h 1906"/>
                  <a:gd name="T14" fmla="*/ 1481 w 2217"/>
                  <a:gd name="T15" fmla="*/ 1773 h 1906"/>
                  <a:gd name="T16" fmla="*/ 1519 w 2217"/>
                  <a:gd name="T17" fmla="*/ 1736 h 1906"/>
                  <a:gd name="T18" fmla="*/ 1533 w 2217"/>
                  <a:gd name="T19" fmla="*/ 1683 h 1906"/>
                  <a:gd name="T20" fmla="*/ 1522 w 2217"/>
                  <a:gd name="T21" fmla="*/ 1642 h 1906"/>
                  <a:gd name="T22" fmla="*/ 1493 w 2217"/>
                  <a:gd name="T23" fmla="*/ 1604 h 1906"/>
                  <a:gd name="T24" fmla="*/ 1452 w 2217"/>
                  <a:gd name="T25" fmla="*/ 1581 h 1906"/>
                  <a:gd name="T26" fmla="*/ 1109 w 2217"/>
                  <a:gd name="T27" fmla="*/ 1577 h 1906"/>
                  <a:gd name="T28" fmla="*/ 1063 w 2217"/>
                  <a:gd name="T29" fmla="*/ 1588 h 1906"/>
                  <a:gd name="T30" fmla="*/ 1026 w 2217"/>
                  <a:gd name="T31" fmla="*/ 1617 h 1906"/>
                  <a:gd name="T32" fmla="*/ 1007 w 2217"/>
                  <a:gd name="T33" fmla="*/ 1658 h 1906"/>
                  <a:gd name="T34" fmla="*/ 1007 w 2217"/>
                  <a:gd name="T35" fmla="*/ 1710 h 1906"/>
                  <a:gd name="T36" fmla="*/ 1035 w 2217"/>
                  <a:gd name="T37" fmla="*/ 1756 h 1906"/>
                  <a:gd name="T38" fmla="*/ 1081 w 2217"/>
                  <a:gd name="T39" fmla="*/ 1784 h 1906"/>
                  <a:gd name="T40" fmla="*/ 1136 w 2217"/>
                  <a:gd name="T41" fmla="*/ 1784 h 1906"/>
                  <a:gd name="T42" fmla="*/ 1182 w 2217"/>
                  <a:gd name="T43" fmla="*/ 1756 h 1906"/>
                  <a:gd name="T44" fmla="*/ 1210 w 2217"/>
                  <a:gd name="T45" fmla="*/ 1710 h 1906"/>
                  <a:gd name="T46" fmla="*/ 1210 w 2217"/>
                  <a:gd name="T47" fmla="*/ 1662 h 1906"/>
                  <a:gd name="T48" fmla="*/ 1191 w 2217"/>
                  <a:gd name="T49" fmla="*/ 1622 h 1906"/>
                  <a:gd name="T50" fmla="*/ 1155 w 2217"/>
                  <a:gd name="T51" fmla="*/ 1591 h 1906"/>
                  <a:gd name="T52" fmla="*/ 1109 w 2217"/>
                  <a:gd name="T53" fmla="*/ 1577 h 1906"/>
                  <a:gd name="T54" fmla="*/ 765 w 2217"/>
                  <a:gd name="T55" fmla="*/ 1581 h 1906"/>
                  <a:gd name="T56" fmla="*/ 723 w 2217"/>
                  <a:gd name="T57" fmla="*/ 1600 h 1906"/>
                  <a:gd name="T58" fmla="*/ 695 w 2217"/>
                  <a:gd name="T59" fmla="*/ 1637 h 1906"/>
                  <a:gd name="T60" fmla="*/ 684 w 2217"/>
                  <a:gd name="T61" fmla="*/ 1683 h 1906"/>
                  <a:gd name="T62" fmla="*/ 699 w 2217"/>
                  <a:gd name="T63" fmla="*/ 1736 h 1906"/>
                  <a:gd name="T64" fmla="*/ 736 w 2217"/>
                  <a:gd name="T65" fmla="*/ 1773 h 1906"/>
                  <a:gd name="T66" fmla="*/ 789 w 2217"/>
                  <a:gd name="T67" fmla="*/ 1788 h 1906"/>
                  <a:gd name="T68" fmla="*/ 841 w 2217"/>
                  <a:gd name="T69" fmla="*/ 1773 h 1906"/>
                  <a:gd name="T70" fmla="*/ 880 w 2217"/>
                  <a:gd name="T71" fmla="*/ 1736 h 1906"/>
                  <a:gd name="T72" fmla="*/ 893 w 2217"/>
                  <a:gd name="T73" fmla="*/ 1683 h 1906"/>
                  <a:gd name="T74" fmla="*/ 884 w 2217"/>
                  <a:gd name="T75" fmla="*/ 1642 h 1906"/>
                  <a:gd name="T76" fmla="*/ 855 w 2217"/>
                  <a:gd name="T77" fmla="*/ 1604 h 1906"/>
                  <a:gd name="T78" fmla="*/ 814 w 2217"/>
                  <a:gd name="T79" fmla="*/ 1581 h 1906"/>
                  <a:gd name="T80" fmla="*/ 126 w 2217"/>
                  <a:gd name="T81" fmla="*/ 0 h 1906"/>
                  <a:gd name="T82" fmla="*/ 2121 w 2217"/>
                  <a:gd name="T83" fmla="*/ 3 h 1906"/>
                  <a:gd name="T84" fmla="*/ 2170 w 2217"/>
                  <a:gd name="T85" fmla="*/ 27 h 1906"/>
                  <a:gd name="T86" fmla="*/ 2204 w 2217"/>
                  <a:gd name="T87" fmla="*/ 70 h 1906"/>
                  <a:gd name="T88" fmla="*/ 2217 w 2217"/>
                  <a:gd name="T89" fmla="*/ 125 h 1906"/>
                  <a:gd name="T90" fmla="*/ 2214 w 2217"/>
                  <a:gd name="T91" fmla="*/ 1810 h 1906"/>
                  <a:gd name="T92" fmla="*/ 2190 w 2217"/>
                  <a:gd name="T93" fmla="*/ 1859 h 1906"/>
                  <a:gd name="T94" fmla="*/ 2147 w 2217"/>
                  <a:gd name="T95" fmla="*/ 1893 h 1906"/>
                  <a:gd name="T96" fmla="*/ 2092 w 2217"/>
                  <a:gd name="T97" fmla="*/ 1906 h 1906"/>
                  <a:gd name="T98" fmla="*/ 567 w 2217"/>
                  <a:gd name="T99" fmla="*/ 1386 h 1906"/>
                  <a:gd name="T100" fmla="*/ 2067 w 2217"/>
                  <a:gd name="T101" fmla="*/ 214 h 1906"/>
                  <a:gd name="T102" fmla="*/ 149 w 2217"/>
                  <a:gd name="T103" fmla="*/ 339 h 1906"/>
                  <a:gd name="T104" fmla="*/ 0 w 2217"/>
                  <a:gd name="T105" fmla="*/ 125 h 1906"/>
                  <a:gd name="T106" fmla="*/ 13 w 2217"/>
                  <a:gd name="T107" fmla="*/ 70 h 1906"/>
                  <a:gd name="T108" fmla="*/ 47 w 2217"/>
                  <a:gd name="T109" fmla="*/ 27 h 1906"/>
                  <a:gd name="T110" fmla="*/ 97 w 2217"/>
                  <a:gd name="T111" fmla="*/ 3 h 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17" h="1906">
                    <a:moveTo>
                      <a:pt x="1428" y="1577"/>
                    </a:moveTo>
                    <a:lnTo>
                      <a:pt x="1404" y="1581"/>
                    </a:lnTo>
                    <a:lnTo>
                      <a:pt x="1382" y="1588"/>
                    </a:lnTo>
                    <a:lnTo>
                      <a:pt x="1363" y="1600"/>
                    </a:lnTo>
                    <a:lnTo>
                      <a:pt x="1347" y="1617"/>
                    </a:lnTo>
                    <a:lnTo>
                      <a:pt x="1334" y="1637"/>
                    </a:lnTo>
                    <a:lnTo>
                      <a:pt x="1326" y="1658"/>
                    </a:lnTo>
                    <a:lnTo>
                      <a:pt x="1324" y="1683"/>
                    </a:lnTo>
                    <a:lnTo>
                      <a:pt x="1328" y="1710"/>
                    </a:lnTo>
                    <a:lnTo>
                      <a:pt x="1337" y="1736"/>
                    </a:lnTo>
                    <a:lnTo>
                      <a:pt x="1354" y="1756"/>
                    </a:lnTo>
                    <a:lnTo>
                      <a:pt x="1375" y="1773"/>
                    </a:lnTo>
                    <a:lnTo>
                      <a:pt x="1400" y="1784"/>
                    </a:lnTo>
                    <a:lnTo>
                      <a:pt x="1428" y="1788"/>
                    </a:lnTo>
                    <a:lnTo>
                      <a:pt x="1456" y="1784"/>
                    </a:lnTo>
                    <a:lnTo>
                      <a:pt x="1481" y="1773"/>
                    </a:lnTo>
                    <a:lnTo>
                      <a:pt x="1502" y="1756"/>
                    </a:lnTo>
                    <a:lnTo>
                      <a:pt x="1519" y="1736"/>
                    </a:lnTo>
                    <a:lnTo>
                      <a:pt x="1529" y="1710"/>
                    </a:lnTo>
                    <a:lnTo>
                      <a:pt x="1533" y="1683"/>
                    </a:lnTo>
                    <a:lnTo>
                      <a:pt x="1531" y="1662"/>
                    </a:lnTo>
                    <a:lnTo>
                      <a:pt x="1522" y="1642"/>
                    </a:lnTo>
                    <a:lnTo>
                      <a:pt x="1510" y="1622"/>
                    </a:lnTo>
                    <a:lnTo>
                      <a:pt x="1493" y="1604"/>
                    </a:lnTo>
                    <a:lnTo>
                      <a:pt x="1474" y="1591"/>
                    </a:lnTo>
                    <a:lnTo>
                      <a:pt x="1452" y="1581"/>
                    </a:lnTo>
                    <a:lnTo>
                      <a:pt x="1428" y="1577"/>
                    </a:lnTo>
                    <a:close/>
                    <a:moveTo>
                      <a:pt x="1109" y="1577"/>
                    </a:moveTo>
                    <a:lnTo>
                      <a:pt x="1085" y="1581"/>
                    </a:lnTo>
                    <a:lnTo>
                      <a:pt x="1063" y="1588"/>
                    </a:lnTo>
                    <a:lnTo>
                      <a:pt x="1043" y="1600"/>
                    </a:lnTo>
                    <a:lnTo>
                      <a:pt x="1026" y="1617"/>
                    </a:lnTo>
                    <a:lnTo>
                      <a:pt x="1014" y="1637"/>
                    </a:lnTo>
                    <a:lnTo>
                      <a:pt x="1007" y="1658"/>
                    </a:lnTo>
                    <a:lnTo>
                      <a:pt x="1003" y="1683"/>
                    </a:lnTo>
                    <a:lnTo>
                      <a:pt x="1007" y="1710"/>
                    </a:lnTo>
                    <a:lnTo>
                      <a:pt x="1018" y="1736"/>
                    </a:lnTo>
                    <a:lnTo>
                      <a:pt x="1035" y="1756"/>
                    </a:lnTo>
                    <a:lnTo>
                      <a:pt x="1055" y="1773"/>
                    </a:lnTo>
                    <a:lnTo>
                      <a:pt x="1081" y="1784"/>
                    </a:lnTo>
                    <a:lnTo>
                      <a:pt x="1109" y="1788"/>
                    </a:lnTo>
                    <a:lnTo>
                      <a:pt x="1136" y="1784"/>
                    </a:lnTo>
                    <a:lnTo>
                      <a:pt x="1162" y="1773"/>
                    </a:lnTo>
                    <a:lnTo>
                      <a:pt x="1182" y="1756"/>
                    </a:lnTo>
                    <a:lnTo>
                      <a:pt x="1199" y="1736"/>
                    </a:lnTo>
                    <a:lnTo>
                      <a:pt x="1210" y="1710"/>
                    </a:lnTo>
                    <a:lnTo>
                      <a:pt x="1214" y="1683"/>
                    </a:lnTo>
                    <a:lnTo>
                      <a:pt x="1210" y="1662"/>
                    </a:lnTo>
                    <a:lnTo>
                      <a:pt x="1203" y="1642"/>
                    </a:lnTo>
                    <a:lnTo>
                      <a:pt x="1191" y="1622"/>
                    </a:lnTo>
                    <a:lnTo>
                      <a:pt x="1174" y="1604"/>
                    </a:lnTo>
                    <a:lnTo>
                      <a:pt x="1155" y="1591"/>
                    </a:lnTo>
                    <a:lnTo>
                      <a:pt x="1133" y="1581"/>
                    </a:lnTo>
                    <a:lnTo>
                      <a:pt x="1109" y="1577"/>
                    </a:lnTo>
                    <a:close/>
                    <a:moveTo>
                      <a:pt x="789" y="1577"/>
                    </a:moveTo>
                    <a:lnTo>
                      <a:pt x="765" y="1581"/>
                    </a:lnTo>
                    <a:lnTo>
                      <a:pt x="744" y="1588"/>
                    </a:lnTo>
                    <a:lnTo>
                      <a:pt x="723" y="1600"/>
                    </a:lnTo>
                    <a:lnTo>
                      <a:pt x="707" y="1617"/>
                    </a:lnTo>
                    <a:lnTo>
                      <a:pt x="695" y="1637"/>
                    </a:lnTo>
                    <a:lnTo>
                      <a:pt x="687" y="1658"/>
                    </a:lnTo>
                    <a:lnTo>
                      <a:pt x="684" y="1683"/>
                    </a:lnTo>
                    <a:lnTo>
                      <a:pt x="688" y="1710"/>
                    </a:lnTo>
                    <a:lnTo>
                      <a:pt x="699" y="1736"/>
                    </a:lnTo>
                    <a:lnTo>
                      <a:pt x="715" y="1756"/>
                    </a:lnTo>
                    <a:lnTo>
                      <a:pt x="736" y="1773"/>
                    </a:lnTo>
                    <a:lnTo>
                      <a:pt x="762" y="1784"/>
                    </a:lnTo>
                    <a:lnTo>
                      <a:pt x="789" y="1788"/>
                    </a:lnTo>
                    <a:lnTo>
                      <a:pt x="817" y="1784"/>
                    </a:lnTo>
                    <a:lnTo>
                      <a:pt x="841" y="1773"/>
                    </a:lnTo>
                    <a:lnTo>
                      <a:pt x="863" y="1756"/>
                    </a:lnTo>
                    <a:lnTo>
                      <a:pt x="880" y="1736"/>
                    </a:lnTo>
                    <a:lnTo>
                      <a:pt x="890" y="1710"/>
                    </a:lnTo>
                    <a:lnTo>
                      <a:pt x="893" y="1683"/>
                    </a:lnTo>
                    <a:lnTo>
                      <a:pt x="891" y="1662"/>
                    </a:lnTo>
                    <a:lnTo>
                      <a:pt x="884" y="1642"/>
                    </a:lnTo>
                    <a:lnTo>
                      <a:pt x="870" y="1622"/>
                    </a:lnTo>
                    <a:lnTo>
                      <a:pt x="855" y="1604"/>
                    </a:lnTo>
                    <a:lnTo>
                      <a:pt x="835" y="1591"/>
                    </a:lnTo>
                    <a:lnTo>
                      <a:pt x="814" y="1581"/>
                    </a:lnTo>
                    <a:lnTo>
                      <a:pt x="789" y="1577"/>
                    </a:lnTo>
                    <a:close/>
                    <a:moveTo>
                      <a:pt x="126" y="0"/>
                    </a:moveTo>
                    <a:lnTo>
                      <a:pt x="2092" y="0"/>
                    </a:lnTo>
                    <a:lnTo>
                      <a:pt x="2121" y="3"/>
                    </a:lnTo>
                    <a:lnTo>
                      <a:pt x="2147" y="12"/>
                    </a:lnTo>
                    <a:lnTo>
                      <a:pt x="2170" y="27"/>
                    </a:lnTo>
                    <a:lnTo>
                      <a:pt x="2190" y="47"/>
                    </a:lnTo>
                    <a:lnTo>
                      <a:pt x="2204" y="70"/>
                    </a:lnTo>
                    <a:lnTo>
                      <a:pt x="2214" y="96"/>
                    </a:lnTo>
                    <a:lnTo>
                      <a:pt x="2217" y="125"/>
                    </a:lnTo>
                    <a:lnTo>
                      <a:pt x="2217" y="1781"/>
                    </a:lnTo>
                    <a:lnTo>
                      <a:pt x="2214" y="1810"/>
                    </a:lnTo>
                    <a:lnTo>
                      <a:pt x="2204" y="1836"/>
                    </a:lnTo>
                    <a:lnTo>
                      <a:pt x="2190" y="1859"/>
                    </a:lnTo>
                    <a:lnTo>
                      <a:pt x="2170" y="1878"/>
                    </a:lnTo>
                    <a:lnTo>
                      <a:pt x="2147" y="1893"/>
                    </a:lnTo>
                    <a:lnTo>
                      <a:pt x="2121" y="1903"/>
                    </a:lnTo>
                    <a:lnTo>
                      <a:pt x="2092" y="1906"/>
                    </a:lnTo>
                    <a:lnTo>
                      <a:pt x="567" y="1906"/>
                    </a:lnTo>
                    <a:lnTo>
                      <a:pt x="567" y="1386"/>
                    </a:lnTo>
                    <a:lnTo>
                      <a:pt x="2067" y="1386"/>
                    </a:lnTo>
                    <a:lnTo>
                      <a:pt x="2067" y="214"/>
                    </a:lnTo>
                    <a:lnTo>
                      <a:pt x="149" y="214"/>
                    </a:lnTo>
                    <a:lnTo>
                      <a:pt x="149" y="339"/>
                    </a:lnTo>
                    <a:lnTo>
                      <a:pt x="0" y="339"/>
                    </a:lnTo>
                    <a:lnTo>
                      <a:pt x="0" y="125"/>
                    </a:lnTo>
                    <a:lnTo>
                      <a:pt x="4" y="96"/>
                    </a:lnTo>
                    <a:lnTo>
                      <a:pt x="13" y="70"/>
                    </a:lnTo>
                    <a:lnTo>
                      <a:pt x="28" y="47"/>
                    </a:lnTo>
                    <a:lnTo>
                      <a:pt x="47" y="27"/>
                    </a:lnTo>
                    <a:lnTo>
                      <a:pt x="70" y="12"/>
                    </a:lnTo>
                    <a:lnTo>
                      <a:pt x="97" y="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2999431" y="1903974"/>
              <a:ext cx="821322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914400" eaLnBrk="0" hangingPunct="0">
                <a:defRPr/>
              </a:pPr>
              <a:r>
                <a:rPr lang="en-US" sz="1600" dirty="0">
                  <a:solidFill>
                    <a:srgbClr val="FFFFFF"/>
                  </a:solidFill>
                  <a:cs typeface="Calibri Light"/>
                </a:rPr>
                <a:t>Desktop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004010" y="1903974"/>
              <a:ext cx="689212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914400" eaLnBrk="0" hangingPunct="0">
                <a:defRPr/>
              </a:pPr>
              <a:r>
                <a:rPr lang="en-US" sz="1600" dirty="0">
                  <a:solidFill>
                    <a:srgbClr val="FFFFFF"/>
                  </a:solidFill>
                  <a:cs typeface="Calibri Light"/>
                </a:rPr>
                <a:t>Web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4880133" y="1903974"/>
              <a:ext cx="754489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914400" eaLnBrk="0" hangingPunct="0">
                <a:defRPr/>
              </a:pPr>
              <a:r>
                <a:rPr lang="en-US" sz="1600" dirty="0">
                  <a:solidFill>
                    <a:srgbClr val="FFFFFF"/>
                  </a:solidFill>
                  <a:cs typeface="Calibri Light"/>
                </a:rPr>
                <a:t>Device</a:t>
              </a: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3405791" y="4656428"/>
              <a:ext cx="521373" cy="426944"/>
              <a:chOff x="9622002" y="3703176"/>
              <a:chExt cx="617177" cy="505396"/>
            </a:xfrm>
          </p:grpSpPr>
          <p:sp>
            <p:nvSpPr>
              <p:cNvPr id="277" name="Freeform 276"/>
              <p:cNvSpPr>
                <a:spLocks/>
              </p:cNvSpPr>
              <p:nvPr/>
            </p:nvSpPr>
            <p:spPr bwMode="auto">
              <a:xfrm>
                <a:off x="9622002" y="3703176"/>
                <a:ext cx="617177" cy="505396"/>
              </a:xfrm>
              <a:custGeom>
                <a:avLst/>
                <a:gdLst>
                  <a:gd name="T0" fmla="*/ 120 w 2596"/>
                  <a:gd name="T1" fmla="*/ 0 h 2126"/>
                  <a:gd name="T2" fmla="*/ 2476 w 2596"/>
                  <a:gd name="T3" fmla="*/ 0 h 2126"/>
                  <a:gd name="T4" fmla="*/ 2504 w 2596"/>
                  <a:gd name="T5" fmla="*/ 3 h 2126"/>
                  <a:gd name="T6" fmla="*/ 2528 w 2596"/>
                  <a:gd name="T7" fmla="*/ 12 h 2126"/>
                  <a:gd name="T8" fmla="*/ 2551 w 2596"/>
                  <a:gd name="T9" fmla="*/ 26 h 2126"/>
                  <a:gd name="T10" fmla="*/ 2569 w 2596"/>
                  <a:gd name="T11" fmla="*/ 44 h 2126"/>
                  <a:gd name="T12" fmla="*/ 2584 w 2596"/>
                  <a:gd name="T13" fmla="*/ 67 h 2126"/>
                  <a:gd name="T14" fmla="*/ 2592 w 2596"/>
                  <a:gd name="T15" fmla="*/ 92 h 2126"/>
                  <a:gd name="T16" fmla="*/ 2596 w 2596"/>
                  <a:gd name="T17" fmla="*/ 119 h 2126"/>
                  <a:gd name="T18" fmla="*/ 2596 w 2596"/>
                  <a:gd name="T19" fmla="*/ 2007 h 2126"/>
                  <a:gd name="T20" fmla="*/ 2592 w 2596"/>
                  <a:gd name="T21" fmla="*/ 2035 h 2126"/>
                  <a:gd name="T22" fmla="*/ 2584 w 2596"/>
                  <a:gd name="T23" fmla="*/ 2060 h 2126"/>
                  <a:gd name="T24" fmla="*/ 2569 w 2596"/>
                  <a:gd name="T25" fmla="*/ 2082 h 2126"/>
                  <a:gd name="T26" fmla="*/ 2551 w 2596"/>
                  <a:gd name="T27" fmla="*/ 2100 h 2126"/>
                  <a:gd name="T28" fmla="*/ 2528 w 2596"/>
                  <a:gd name="T29" fmla="*/ 2114 h 2126"/>
                  <a:gd name="T30" fmla="*/ 2504 w 2596"/>
                  <a:gd name="T31" fmla="*/ 2123 h 2126"/>
                  <a:gd name="T32" fmla="*/ 2476 w 2596"/>
                  <a:gd name="T33" fmla="*/ 2126 h 2126"/>
                  <a:gd name="T34" fmla="*/ 120 w 2596"/>
                  <a:gd name="T35" fmla="*/ 2126 h 2126"/>
                  <a:gd name="T36" fmla="*/ 92 w 2596"/>
                  <a:gd name="T37" fmla="*/ 2123 h 2126"/>
                  <a:gd name="T38" fmla="*/ 67 w 2596"/>
                  <a:gd name="T39" fmla="*/ 2114 h 2126"/>
                  <a:gd name="T40" fmla="*/ 45 w 2596"/>
                  <a:gd name="T41" fmla="*/ 2100 h 2126"/>
                  <a:gd name="T42" fmla="*/ 25 w 2596"/>
                  <a:gd name="T43" fmla="*/ 2082 h 2126"/>
                  <a:gd name="T44" fmla="*/ 12 w 2596"/>
                  <a:gd name="T45" fmla="*/ 2060 h 2126"/>
                  <a:gd name="T46" fmla="*/ 2 w 2596"/>
                  <a:gd name="T47" fmla="*/ 2035 h 2126"/>
                  <a:gd name="T48" fmla="*/ 0 w 2596"/>
                  <a:gd name="T49" fmla="*/ 2007 h 2126"/>
                  <a:gd name="T50" fmla="*/ 0 w 2596"/>
                  <a:gd name="T51" fmla="*/ 119 h 2126"/>
                  <a:gd name="T52" fmla="*/ 2 w 2596"/>
                  <a:gd name="T53" fmla="*/ 92 h 2126"/>
                  <a:gd name="T54" fmla="*/ 12 w 2596"/>
                  <a:gd name="T55" fmla="*/ 67 h 2126"/>
                  <a:gd name="T56" fmla="*/ 25 w 2596"/>
                  <a:gd name="T57" fmla="*/ 44 h 2126"/>
                  <a:gd name="T58" fmla="*/ 45 w 2596"/>
                  <a:gd name="T59" fmla="*/ 26 h 2126"/>
                  <a:gd name="T60" fmla="*/ 67 w 2596"/>
                  <a:gd name="T61" fmla="*/ 12 h 2126"/>
                  <a:gd name="T62" fmla="*/ 92 w 2596"/>
                  <a:gd name="T63" fmla="*/ 3 h 2126"/>
                  <a:gd name="T64" fmla="*/ 120 w 2596"/>
                  <a:gd name="T65" fmla="*/ 0 h 2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96" h="2126">
                    <a:moveTo>
                      <a:pt x="120" y="0"/>
                    </a:moveTo>
                    <a:lnTo>
                      <a:pt x="2476" y="0"/>
                    </a:lnTo>
                    <a:lnTo>
                      <a:pt x="2504" y="3"/>
                    </a:lnTo>
                    <a:lnTo>
                      <a:pt x="2528" y="12"/>
                    </a:lnTo>
                    <a:lnTo>
                      <a:pt x="2551" y="26"/>
                    </a:lnTo>
                    <a:lnTo>
                      <a:pt x="2569" y="44"/>
                    </a:lnTo>
                    <a:lnTo>
                      <a:pt x="2584" y="67"/>
                    </a:lnTo>
                    <a:lnTo>
                      <a:pt x="2592" y="92"/>
                    </a:lnTo>
                    <a:lnTo>
                      <a:pt x="2596" y="119"/>
                    </a:lnTo>
                    <a:lnTo>
                      <a:pt x="2596" y="2007"/>
                    </a:lnTo>
                    <a:lnTo>
                      <a:pt x="2592" y="2035"/>
                    </a:lnTo>
                    <a:lnTo>
                      <a:pt x="2584" y="2060"/>
                    </a:lnTo>
                    <a:lnTo>
                      <a:pt x="2569" y="2082"/>
                    </a:lnTo>
                    <a:lnTo>
                      <a:pt x="2551" y="2100"/>
                    </a:lnTo>
                    <a:lnTo>
                      <a:pt x="2528" y="2114"/>
                    </a:lnTo>
                    <a:lnTo>
                      <a:pt x="2504" y="2123"/>
                    </a:lnTo>
                    <a:lnTo>
                      <a:pt x="2476" y="2126"/>
                    </a:lnTo>
                    <a:lnTo>
                      <a:pt x="120" y="2126"/>
                    </a:lnTo>
                    <a:lnTo>
                      <a:pt x="92" y="2123"/>
                    </a:lnTo>
                    <a:lnTo>
                      <a:pt x="67" y="2114"/>
                    </a:lnTo>
                    <a:lnTo>
                      <a:pt x="45" y="2100"/>
                    </a:lnTo>
                    <a:lnTo>
                      <a:pt x="25" y="2082"/>
                    </a:lnTo>
                    <a:lnTo>
                      <a:pt x="12" y="2060"/>
                    </a:lnTo>
                    <a:lnTo>
                      <a:pt x="2" y="2035"/>
                    </a:lnTo>
                    <a:lnTo>
                      <a:pt x="0" y="2007"/>
                    </a:lnTo>
                    <a:lnTo>
                      <a:pt x="0" y="119"/>
                    </a:lnTo>
                    <a:lnTo>
                      <a:pt x="2" y="92"/>
                    </a:lnTo>
                    <a:lnTo>
                      <a:pt x="12" y="67"/>
                    </a:lnTo>
                    <a:lnTo>
                      <a:pt x="25" y="44"/>
                    </a:lnTo>
                    <a:lnTo>
                      <a:pt x="45" y="26"/>
                    </a:lnTo>
                    <a:lnTo>
                      <a:pt x="67" y="12"/>
                    </a:lnTo>
                    <a:lnTo>
                      <a:pt x="92" y="3"/>
                    </a:lnTo>
                    <a:lnTo>
                      <a:pt x="120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8" name="Freeform 277"/>
              <p:cNvSpPr>
                <a:spLocks noEditPoints="1"/>
              </p:cNvSpPr>
              <p:nvPr/>
            </p:nvSpPr>
            <p:spPr bwMode="auto">
              <a:xfrm>
                <a:off x="9739730" y="3845876"/>
                <a:ext cx="390046" cy="208104"/>
              </a:xfrm>
              <a:custGeom>
                <a:avLst/>
                <a:gdLst>
                  <a:gd name="T0" fmla="*/ 664 w 1638"/>
                  <a:gd name="T1" fmla="*/ 663 h 872"/>
                  <a:gd name="T2" fmla="*/ 0 w 1638"/>
                  <a:gd name="T3" fmla="*/ 782 h 872"/>
                  <a:gd name="T4" fmla="*/ 0 w 1638"/>
                  <a:gd name="T5" fmla="*/ 361 h 872"/>
                  <a:gd name="T6" fmla="*/ 664 w 1638"/>
                  <a:gd name="T7" fmla="*/ 480 h 872"/>
                  <a:gd name="T8" fmla="*/ 0 w 1638"/>
                  <a:gd name="T9" fmla="*/ 361 h 872"/>
                  <a:gd name="T10" fmla="*/ 1638 w 1638"/>
                  <a:gd name="T11" fmla="*/ 761 h 872"/>
                  <a:gd name="T12" fmla="*/ 1592 w 1638"/>
                  <a:gd name="T13" fmla="*/ 802 h 872"/>
                  <a:gd name="T14" fmla="*/ 1530 w 1638"/>
                  <a:gd name="T15" fmla="*/ 833 h 872"/>
                  <a:gd name="T16" fmla="*/ 1456 w 1638"/>
                  <a:gd name="T17" fmla="*/ 853 h 872"/>
                  <a:gd name="T18" fmla="*/ 1378 w 1638"/>
                  <a:gd name="T19" fmla="*/ 865 h 872"/>
                  <a:gd name="T20" fmla="*/ 1305 w 1638"/>
                  <a:gd name="T21" fmla="*/ 870 h 872"/>
                  <a:gd name="T22" fmla="*/ 1239 w 1638"/>
                  <a:gd name="T23" fmla="*/ 872 h 872"/>
                  <a:gd name="T24" fmla="*/ 1175 w 1638"/>
                  <a:gd name="T25" fmla="*/ 870 h 872"/>
                  <a:gd name="T26" fmla="*/ 1101 w 1638"/>
                  <a:gd name="T27" fmla="*/ 865 h 872"/>
                  <a:gd name="T28" fmla="*/ 1024 w 1638"/>
                  <a:gd name="T29" fmla="*/ 853 h 872"/>
                  <a:gd name="T30" fmla="*/ 950 w 1638"/>
                  <a:gd name="T31" fmla="*/ 833 h 872"/>
                  <a:gd name="T32" fmla="*/ 887 w 1638"/>
                  <a:gd name="T33" fmla="*/ 802 h 872"/>
                  <a:gd name="T34" fmla="*/ 840 w 1638"/>
                  <a:gd name="T35" fmla="*/ 761 h 872"/>
                  <a:gd name="T36" fmla="*/ 873 w 1638"/>
                  <a:gd name="T37" fmla="*/ 309 h 872"/>
                  <a:gd name="T38" fmla="*/ 953 w 1638"/>
                  <a:gd name="T39" fmla="*/ 339 h 872"/>
                  <a:gd name="T40" fmla="*/ 1046 w 1638"/>
                  <a:gd name="T41" fmla="*/ 359 h 872"/>
                  <a:gd name="T42" fmla="*/ 1144 w 1638"/>
                  <a:gd name="T43" fmla="*/ 371 h 872"/>
                  <a:gd name="T44" fmla="*/ 1239 w 1638"/>
                  <a:gd name="T45" fmla="*/ 373 h 872"/>
                  <a:gd name="T46" fmla="*/ 1336 w 1638"/>
                  <a:gd name="T47" fmla="*/ 371 h 872"/>
                  <a:gd name="T48" fmla="*/ 1434 w 1638"/>
                  <a:gd name="T49" fmla="*/ 359 h 872"/>
                  <a:gd name="T50" fmla="*/ 1526 w 1638"/>
                  <a:gd name="T51" fmla="*/ 339 h 872"/>
                  <a:gd name="T52" fmla="*/ 1606 w 1638"/>
                  <a:gd name="T53" fmla="*/ 309 h 872"/>
                  <a:gd name="T54" fmla="*/ 0 w 1638"/>
                  <a:gd name="T55" fmla="*/ 59 h 872"/>
                  <a:gd name="T56" fmla="*/ 664 w 1638"/>
                  <a:gd name="T57" fmla="*/ 177 h 872"/>
                  <a:gd name="T58" fmla="*/ 0 w 1638"/>
                  <a:gd name="T59" fmla="*/ 59 h 872"/>
                  <a:gd name="T60" fmla="*/ 1299 w 1638"/>
                  <a:gd name="T61" fmla="*/ 1 h 872"/>
                  <a:gd name="T62" fmla="*/ 1407 w 1638"/>
                  <a:gd name="T63" fmla="*/ 12 h 872"/>
                  <a:gd name="T64" fmla="*/ 1502 w 1638"/>
                  <a:gd name="T65" fmla="*/ 30 h 872"/>
                  <a:gd name="T66" fmla="*/ 1574 w 1638"/>
                  <a:gd name="T67" fmla="*/ 56 h 872"/>
                  <a:gd name="T68" fmla="*/ 1621 w 1638"/>
                  <a:gd name="T69" fmla="*/ 88 h 872"/>
                  <a:gd name="T70" fmla="*/ 1638 w 1638"/>
                  <a:gd name="T71" fmla="*/ 123 h 872"/>
                  <a:gd name="T72" fmla="*/ 1621 w 1638"/>
                  <a:gd name="T73" fmla="*/ 158 h 872"/>
                  <a:gd name="T74" fmla="*/ 1574 w 1638"/>
                  <a:gd name="T75" fmla="*/ 189 h 872"/>
                  <a:gd name="T76" fmla="*/ 1502 w 1638"/>
                  <a:gd name="T77" fmla="*/ 216 h 872"/>
                  <a:gd name="T78" fmla="*/ 1407 w 1638"/>
                  <a:gd name="T79" fmla="*/ 234 h 872"/>
                  <a:gd name="T80" fmla="*/ 1299 w 1638"/>
                  <a:gd name="T81" fmla="*/ 245 h 872"/>
                  <a:gd name="T82" fmla="*/ 1180 w 1638"/>
                  <a:gd name="T83" fmla="*/ 245 h 872"/>
                  <a:gd name="T84" fmla="*/ 1071 w 1638"/>
                  <a:gd name="T85" fmla="*/ 234 h 872"/>
                  <a:gd name="T86" fmla="*/ 978 w 1638"/>
                  <a:gd name="T87" fmla="*/ 216 h 872"/>
                  <a:gd name="T88" fmla="*/ 904 w 1638"/>
                  <a:gd name="T89" fmla="*/ 189 h 872"/>
                  <a:gd name="T90" fmla="*/ 857 w 1638"/>
                  <a:gd name="T91" fmla="*/ 158 h 872"/>
                  <a:gd name="T92" fmla="*/ 840 w 1638"/>
                  <a:gd name="T93" fmla="*/ 123 h 872"/>
                  <a:gd name="T94" fmla="*/ 857 w 1638"/>
                  <a:gd name="T95" fmla="*/ 88 h 872"/>
                  <a:gd name="T96" fmla="*/ 904 w 1638"/>
                  <a:gd name="T97" fmla="*/ 56 h 872"/>
                  <a:gd name="T98" fmla="*/ 978 w 1638"/>
                  <a:gd name="T99" fmla="*/ 30 h 872"/>
                  <a:gd name="T100" fmla="*/ 1071 w 1638"/>
                  <a:gd name="T101" fmla="*/ 12 h 872"/>
                  <a:gd name="T102" fmla="*/ 1180 w 1638"/>
                  <a:gd name="T103" fmla="*/ 1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38" h="872">
                    <a:moveTo>
                      <a:pt x="0" y="663"/>
                    </a:moveTo>
                    <a:lnTo>
                      <a:pt x="664" y="663"/>
                    </a:lnTo>
                    <a:lnTo>
                      <a:pt x="664" y="782"/>
                    </a:lnTo>
                    <a:lnTo>
                      <a:pt x="0" y="782"/>
                    </a:lnTo>
                    <a:lnTo>
                      <a:pt x="0" y="663"/>
                    </a:lnTo>
                    <a:close/>
                    <a:moveTo>
                      <a:pt x="0" y="361"/>
                    </a:moveTo>
                    <a:lnTo>
                      <a:pt x="664" y="361"/>
                    </a:lnTo>
                    <a:lnTo>
                      <a:pt x="664" y="480"/>
                    </a:lnTo>
                    <a:lnTo>
                      <a:pt x="0" y="480"/>
                    </a:lnTo>
                    <a:lnTo>
                      <a:pt x="0" y="361"/>
                    </a:lnTo>
                    <a:close/>
                    <a:moveTo>
                      <a:pt x="1638" y="291"/>
                    </a:moveTo>
                    <a:lnTo>
                      <a:pt x="1638" y="761"/>
                    </a:lnTo>
                    <a:lnTo>
                      <a:pt x="1618" y="783"/>
                    </a:lnTo>
                    <a:lnTo>
                      <a:pt x="1592" y="802"/>
                    </a:lnTo>
                    <a:lnTo>
                      <a:pt x="1562" y="819"/>
                    </a:lnTo>
                    <a:lnTo>
                      <a:pt x="1530" y="833"/>
                    </a:lnTo>
                    <a:lnTo>
                      <a:pt x="1493" y="843"/>
                    </a:lnTo>
                    <a:lnTo>
                      <a:pt x="1456" y="853"/>
                    </a:lnTo>
                    <a:lnTo>
                      <a:pt x="1417" y="859"/>
                    </a:lnTo>
                    <a:lnTo>
                      <a:pt x="1378" y="865"/>
                    </a:lnTo>
                    <a:lnTo>
                      <a:pt x="1341" y="868"/>
                    </a:lnTo>
                    <a:lnTo>
                      <a:pt x="1305" y="870"/>
                    </a:lnTo>
                    <a:lnTo>
                      <a:pt x="1271" y="871"/>
                    </a:lnTo>
                    <a:lnTo>
                      <a:pt x="1239" y="872"/>
                    </a:lnTo>
                    <a:lnTo>
                      <a:pt x="1209" y="871"/>
                    </a:lnTo>
                    <a:lnTo>
                      <a:pt x="1175" y="870"/>
                    </a:lnTo>
                    <a:lnTo>
                      <a:pt x="1139" y="868"/>
                    </a:lnTo>
                    <a:lnTo>
                      <a:pt x="1101" y="865"/>
                    </a:lnTo>
                    <a:lnTo>
                      <a:pt x="1063" y="859"/>
                    </a:lnTo>
                    <a:lnTo>
                      <a:pt x="1024" y="853"/>
                    </a:lnTo>
                    <a:lnTo>
                      <a:pt x="987" y="843"/>
                    </a:lnTo>
                    <a:lnTo>
                      <a:pt x="950" y="833"/>
                    </a:lnTo>
                    <a:lnTo>
                      <a:pt x="916" y="819"/>
                    </a:lnTo>
                    <a:lnTo>
                      <a:pt x="887" y="802"/>
                    </a:lnTo>
                    <a:lnTo>
                      <a:pt x="861" y="784"/>
                    </a:lnTo>
                    <a:lnTo>
                      <a:pt x="840" y="761"/>
                    </a:lnTo>
                    <a:lnTo>
                      <a:pt x="840" y="291"/>
                    </a:lnTo>
                    <a:lnTo>
                      <a:pt x="873" y="309"/>
                    </a:lnTo>
                    <a:lnTo>
                      <a:pt x="912" y="326"/>
                    </a:lnTo>
                    <a:lnTo>
                      <a:pt x="953" y="339"/>
                    </a:lnTo>
                    <a:lnTo>
                      <a:pt x="999" y="350"/>
                    </a:lnTo>
                    <a:lnTo>
                      <a:pt x="1046" y="359"/>
                    </a:lnTo>
                    <a:lnTo>
                      <a:pt x="1094" y="366"/>
                    </a:lnTo>
                    <a:lnTo>
                      <a:pt x="1144" y="371"/>
                    </a:lnTo>
                    <a:lnTo>
                      <a:pt x="1192" y="373"/>
                    </a:lnTo>
                    <a:lnTo>
                      <a:pt x="1239" y="373"/>
                    </a:lnTo>
                    <a:lnTo>
                      <a:pt x="1286" y="373"/>
                    </a:lnTo>
                    <a:lnTo>
                      <a:pt x="1336" y="371"/>
                    </a:lnTo>
                    <a:lnTo>
                      <a:pt x="1384" y="366"/>
                    </a:lnTo>
                    <a:lnTo>
                      <a:pt x="1434" y="359"/>
                    </a:lnTo>
                    <a:lnTo>
                      <a:pt x="1481" y="350"/>
                    </a:lnTo>
                    <a:lnTo>
                      <a:pt x="1526" y="339"/>
                    </a:lnTo>
                    <a:lnTo>
                      <a:pt x="1568" y="326"/>
                    </a:lnTo>
                    <a:lnTo>
                      <a:pt x="1606" y="309"/>
                    </a:lnTo>
                    <a:lnTo>
                      <a:pt x="1638" y="291"/>
                    </a:lnTo>
                    <a:close/>
                    <a:moveTo>
                      <a:pt x="0" y="59"/>
                    </a:moveTo>
                    <a:lnTo>
                      <a:pt x="664" y="59"/>
                    </a:lnTo>
                    <a:lnTo>
                      <a:pt x="664" y="177"/>
                    </a:lnTo>
                    <a:lnTo>
                      <a:pt x="0" y="177"/>
                    </a:lnTo>
                    <a:lnTo>
                      <a:pt x="0" y="59"/>
                    </a:lnTo>
                    <a:close/>
                    <a:moveTo>
                      <a:pt x="1239" y="0"/>
                    </a:moveTo>
                    <a:lnTo>
                      <a:pt x="1299" y="1"/>
                    </a:lnTo>
                    <a:lnTo>
                      <a:pt x="1355" y="6"/>
                    </a:lnTo>
                    <a:lnTo>
                      <a:pt x="1407" y="12"/>
                    </a:lnTo>
                    <a:lnTo>
                      <a:pt x="1457" y="20"/>
                    </a:lnTo>
                    <a:lnTo>
                      <a:pt x="1502" y="30"/>
                    </a:lnTo>
                    <a:lnTo>
                      <a:pt x="1540" y="42"/>
                    </a:lnTo>
                    <a:lnTo>
                      <a:pt x="1574" y="56"/>
                    </a:lnTo>
                    <a:lnTo>
                      <a:pt x="1602" y="71"/>
                    </a:lnTo>
                    <a:lnTo>
                      <a:pt x="1621" y="88"/>
                    </a:lnTo>
                    <a:lnTo>
                      <a:pt x="1635" y="105"/>
                    </a:lnTo>
                    <a:lnTo>
                      <a:pt x="1638" y="123"/>
                    </a:lnTo>
                    <a:lnTo>
                      <a:pt x="1635" y="141"/>
                    </a:lnTo>
                    <a:lnTo>
                      <a:pt x="1621" y="158"/>
                    </a:lnTo>
                    <a:lnTo>
                      <a:pt x="1602" y="175"/>
                    </a:lnTo>
                    <a:lnTo>
                      <a:pt x="1574" y="189"/>
                    </a:lnTo>
                    <a:lnTo>
                      <a:pt x="1540" y="204"/>
                    </a:lnTo>
                    <a:lnTo>
                      <a:pt x="1502" y="216"/>
                    </a:lnTo>
                    <a:lnTo>
                      <a:pt x="1457" y="226"/>
                    </a:lnTo>
                    <a:lnTo>
                      <a:pt x="1407" y="234"/>
                    </a:lnTo>
                    <a:lnTo>
                      <a:pt x="1355" y="240"/>
                    </a:lnTo>
                    <a:lnTo>
                      <a:pt x="1299" y="245"/>
                    </a:lnTo>
                    <a:lnTo>
                      <a:pt x="1239" y="246"/>
                    </a:lnTo>
                    <a:lnTo>
                      <a:pt x="1180" y="245"/>
                    </a:lnTo>
                    <a:lnTo>
                      <a:pt x="1124" y="240"/>
                    </a:lnTo>
                    <a:lnTo>
                      <a:pt x="1071" y="234"/>
                    </a:lnTo>
                    <a:lnTo>
                      <a:pt x="1023" y="226"/>
                    </a:lnTo>
                    <a:lnTo>
                      <a:pt x="978" y="216"/>
                    </a:lnTo>
                    <a:lnTo>
                      <a:pt x="938" y="204"/>
                    </a:lnTo>
                    <a:lnTo>
                      <a:pt x="904" y="189"/>
                    </a:lnTo>
                    <a:lnTo>
                      <a:pt x="878" y="175"/>
                    </a:lnTo>
                    <a:lnTo>
                      <a:pt x="857" y="158"/>
                    </a:lnTo>
                    <a:lnTo>
                      <a:pt x="845" y="141"/>
                    </a:lnTo>
                    <a:lnTo>
                      <a:pt x="840" y="123"/>
                    </a:lnTo>
                    <a:lnTo>
                      <a:pt x="845" y="105"/>
                    </a:lnTo>
                    <a:lnTo>
                      <a:pt x="857" y="88"/>
                    </a:lnTo>
                    <a:lnTo>
                      <a:pt x="878" y="71"/>
                    </a:lnTo>
                    <a:lnTo>
                      <a:pt x="904" y="56"/>
                    </a:lnTo>
                    <a:lnTo>
                      <a:pt x="938" y="42"/>
                    </a:lnTo>
                    <a:lnTo>
                      <a:pt x="978" y="30"/>
                    </a:lnTo>
                    <a:lnTo>
                      <a:pt x="1023" y="20"/>
                    </a:lnTo>
                    <a:lnTo>
                      <a:pt x="1071" y="12"/>
                    </a:lnTo>
                    <a:lnTo>
                      <a:pt x="1124" y="6"/>
                    </a:lnTo>
                    <a:lnTo>
                      <a:pt x="1180" y="1"/>
                    </a:lnTo>
                    <a:lnTo>
                      <a:pt x="1239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9" name="Freeform 278"/>
              <p:cNvSpPr>
                <a:spLocks noEditPoints="1"/>
              </p:cNvSpPr>
              <p:nvPr/>
            </p:nvSpPr>
            <p:spPr bwMode="auto">
              <a:xfrm>
                <a:off x="9650542" y="3731716"/>
                <a:ext cx="560097" cy="449505"/>
              </a:xfrm>
              <a:custGeom>
                <a:avLst/>
                <a:gdLst>
                  <a:gd name="T0" fmla="*/ 174 w 2356"/>
                  <a:gd name="T1" fmla="*/ 174 h 1888"/>
                  <a:gd name="T2" fmla="*/ 174 w 2356"/>
                  <a:gd name="T3" fmla="*/ 1598 h 1888"/>
                  <a:gd name="T4" fmla="*/ 2182 w 2356"/>
                  <a:gd name="T5" fmla="*/ 1598 h 1888"/>
                  <a:gd name="T6" fmla="*/ 2182 w 2356"/>
                  <a:gd name="T7" fmla="*/ 174 h 1888"/>
                  <a:gd name="T8" fmla="*/ 174 w 2356"/>
                  <a:gd name="T9" fmla="*/ 174 h 1888"/>
                  <a:gd name="T10" fmla="*/ 0 w 2356"/>
                  <a:gd name="T11" fmla="*/ 0 h 1888"/>
                  <a:gd name="T12" fmla="*/ 2356 w 2356"/>
                  <a:gd name="T13" fmla="*/ 0 h 1888"/>
                  <a:gd name="T14" fmla="*/ 2356 w 2356"/>
                  <a:gd name="T15" fmla="*/ 1888 h 1888"/>
                  <a:gd name="T16" fmla="*/ 0 w 2356"/>
                  <a:gd name="T17" fmla="*/ 1888 h 1888"/>
                  <a:gd name="T18" fmla="*/ 0 w 2356"/>
                  <a:gd name="T19" fmla="*/ 0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6" h="1888">
                    <a:moveTo>
                      <a:pt x="174" y="174"/>
                    </a:moveTo>
                    <a:lnTo>
                      <a:pt x="174" y="1598"/>
                    </a:lnTo>
                    <a:lnTo>
                      <a:pt x="2182" y="1598"/>
                    </a:lnTo>
                    <a:lnTo>
                      <a:pt x="2182" y="174"/>
                    </a:lnTo>
                    <a:lnTo>
                      <a:pt x="174" y="174"/>
                    </a:lnTo>
                    <a:close/>
                    <a:moveTo>
                      <a:pt x="0" y="0"/>
                    </a:moveTo>
                    <a:lnTo>
                      <a:pt x="2356" y="0"/>
                    </a:lnTo>
                    <a:lnTo>
                      <a:pt x="2356" y="1888"/>
                    </a:lnTo>
                    <a:lnTo>
                      <a:pt x="0" y="18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</p:grpSp>
        <p:sp>
          <p:nvSpPr>
            <p:cNvPr id="245" name="TextBox 244"/>
            <p:cNvSpPr txBox="1"/>
            <p:nvPr/>
          </p:nvSpPr>
          <p:spPr>
            <a:xfrm>
              <a:off x="3253353" y="5142083"/>
              <a:ext cx="828451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914400" eaLnBrk="0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cs typeface="Calibri Light"/>
                </a:rPr>
                <a:t>Server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152798" y="5142083"/>
              <a:ext cx="1406295" cy="41949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914400" eaLnBrk="0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cs typeface="Calibri Light"/>
                </a:rPr>
                <a:t>Online Content and Services</a:t>
              </a:r>
            </a:p>
          </p:txBody>
        </p:sp>
        <p:sp>
          <p:nvSpPr>
            <p:cNvPr id="247" name="Rectangle 61"/>
            <p:cNvSpPr/>
            <p:nvPr/>
          </p:nvSpPr>
          <p:spPr bwMode="auto">
            <a:xfrm rot="10800000" flipH="1">
              <a:off x="3395062" y="4462035"/>
              <a:ext cx="1912732" cy="146768"/>
            </a:xfrm>
            <a:custGeom>
              <a:avLst/>
              <a:gdLst/>
              <a:ahLst/>
              <a:cxnLst/>
              <a:rect l="l" t="t" r="r" b="b"/>
              <a:pathLst>
                <a:path w="2264203" h="173737">
                  <a:moveTo>
                    <a:pt x="79738" y="173737"/>
                  </a:moveTo>
                  <a:lnTo>
                    <a:pt x="869580" y="173737"/>
                  </a:lnTo>
                  <a:lnTo>
                    <a:pt x="869580" y="173736"/>
                  </a:lnTo>
                  <a:lnTo>
                    <a:pt x="1394624" y="173736"/>
                  </a:lnTo>
                  <a:lnTo>
                    <a:pt x="1394624" y="173737"/>
                  </a:lnTo>
                  <a:lnTo>
                    <a:pt x="2184465" y="173737"/>
                  </a:lnTo>
                  <a:cubicBezTo>
                    <a:pt x="2228503" y="173737"/>
                    <a:pt x="2264203" y="136958"/>
                    <a:pt x="2264203" y="91588"/>
                  </a:cubicBezTo>
                  <a:lnTo>
                    <a:pt x="2264203" y="0"/>
                  </a:lnTo>
                  <a:cubicBezTo>
                    <a:pt x="2264203" y="45370"/>
                    <a:pt x="2228503" y="82149"/>
                    <a:pt x="2184465" y="82149"/>
                  </a:cubicBezTo>
                  <a:lnTo>
                    <a:pt x="1394624" y="82149"/>
                  </a:lnTo>
                  <a:lnTo>
                    <a:pt x="1394624" y="82296"/>
                  </a:lnTo>
                  <a:lnTo>
                    <a:pt x="869580" y="82296"/>
                  </a:lnTo>
                  <a:lnTo>
                    <a:pt x="869580" y="82149"/>
                  </a:lnTo>
                  <a:lnTo>
                    <a:pt x="79738" y="82149"/>
                  </a:lnTo>
                  <a:cubicBezTo>
                    <a:pt x="35700" y="82149"/>
                    <a:pt x="0" y="45370"/>
                    <a:pt x="0" y="0"/>
                  </a:cubicBezTo>
                  <a:lnTo>
                    <a:pt x="0" y="91588"/>
                  </a:lnTo>
                  <a:cubicBezTo>
                    <a:pt x="0" y="136958"/>
                    <a:pt x="35700" y="173737"/>
                    <a:pt x="79738" y="173737"/>
                  </a:cubicBezTo>
                  <a:close/>
                </a:path>
              </a:pathLst>
            </a:custGeom>
            <a:solidFill>
              <a:srgbClr val="FABE3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FFFFFF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48" name="Freeform 29"/>
            <p:cNvSpPr>
              <a:spLocks/>
            </p:cNvSpPr>
            <p:nvPr/>
          </p:nvSpPr>
          <p:spPr bwMode="auto">
            <a:xfrm>
              <a:off x="3530261" y="2954658"/>
              <a:ext cx="1804902" cy="1147666"/>
            </a:xfrm>
            <a:custGeom>
              <a:avLst/>
              <a:gdLst>
                <a:gd name="T0" fmla="*/ 1531 w 2706"/>
                <a:gd name="T1" fmla="*/ 4 h 1717"/>
                <a:gd name="T2" fmla="*/ 1651 w 2706"/>
                <a:gd name="T3" fmla="*/ 33 h 1717"/>
                <a:gd name="T4" fmla="*/ 1758 w 2706"/>
                <a:gd name="T5" fmla="*/ 85 h 1717"/>
                <a:gd name="T6" fmla="*/ 1851 w 2706"/>
                <a:gd name="T7" fmla="*/ 160 h 1717"/>
                <a:gd name="T8" fmla="*/ 1925 w 2706"/>
                <a:gd name="T9" fmla="*/ 253 h 1717"/>
                <a:gd name="T10" fmla="*/ 1978 w 2706"/>
                <a:gd name="T11" fmla="*/ 362 h 1717"/>
                <a:gd name="T12" fmla="*/ 2016 w 2706"/>
                <a:gd name="T13" fmla="*/ 419 h 1717"/>
                <a:gd name="T14" fmla="*/ 2126 w 2706"/>
                <a:gd name="T15" fmla="*/ 433 h 1717"/>
                <a:gd name="T16" fmla="*/ 2226 w 2706"/>
                <a:gd name="T17" fmla="*/ 472 h 1717"/>
                <a:gd name="T18" fmla="*/ 2313 w 2706"/>
                <a:gd name="T19" fmla="*/ 532 h 1717"/>
                <a:gd name="T20" fmla="*/ 2383 w 2706"/>
                <a:gd name="T21" fmla="*/ 611 h 1717"/>
                <a:gd name="T22" fmla="*/ 2434 w 2706"/>
                <a:gd name="T23" fmla="*/ 705 h 1717"/>
                <a:gd name="T24" fmla="*/ 2461 w 2706"/>
                <a:gd name="T25" fmla="*/ 812 h 1717"/>
                <a:gd name="T26" fmla="*/ 2461 w 2706"/>
                <a:gd name="T27" fmla="*/ 923 h 1717"/>
                <a:gd name="T28" fmla="*/ 2493 w 2706"/>
                <a:gd name="T29" fmla="*/ 994 h 1717"/>
                <a:gd name="T30" fmla="*/ 2572 w 2706"/>
                <a:gd name="T31" fmla="*/ 1045 h 1717"/>
                <a:gd name="T32" fmla="*/ 2635 w 2706"/>
                <a:gd name="T33" fmla="*/ 1113 h 1717"/>
                <a:gd name="T34" fmla="*/ 2680 w 2706"/>
                <a:gd name="T35" fmla="*/ 1194 h 1717"/>
                <a:gd name="T36" fmla="*/ 2704 w 2706"/>
                <a:gd name="T37" fmla="*/ 1287 h 1717"/>
                <a:gd name="T38" fmla="*/ 2703 w 2706"/>
                <a:gd name="T39" fmla="*/ 1387 h 1717"/>
                <a:gd name="T40" fmla="*/ 2677 w 2706"/>
                <a:gd name="T41" fmla="*/ 1484 h 1717"/>
                <a:gd name="T42" fmla="*/ 2628 w 2706"/>
                <a:gd name="T43" fmla="*/ 1568 h 1717"/>
                <a:gd name="T44" fmla="*/ 2559 w 2706"/>
                <a:gd name="T45" fmla="*/ 1637 h 1717"/>
                <a:gd name="T46" fmla="*/ 2474 w 2706"/>
                <a:gd name="T47" fmla="*/ 1687 h 1717"/>
                <a:gd name="T48" fmla="*/ 2377 w 2706"/>
                <a:gd name="T49" fmla="*/ 1714 h 1717"/>
                <a:gd name="T50" fmla="*/ 521 w 2706"/>
                <a:gd name="T51" fmla="*/ 1717 h 1717"/>
                <a:gd name="T52" fmla="*/ 402 w 2706"/>
                <a:gd name="T53" fmla="*/ 1704 h 1717"/>
                <a:gd name="T54" fmla="*/ 292 w 2706"/>
                <a:gd name="T55" fmla="*/ 1665 h 1717"/>
                <a:gd name="T56" fmla="*/ 195 w 2706"/>
                <a:gd name="T57" fmla="*/ 1604 h 1717"/>
                <a:gd name="T58" fmla="*/ 115 w 2706"/>
                <a:gd name="T59" fmla="*/ 1523 h 1717"/>
                <a:gd name="T60" fmla="*/ 54 w 2706"/>
                <a:gd name="T61" fmla="*/ 1426 h 1717"/>
                <a:gd name="T62" fmla="*/ 14 w 2706"/>
                <a:gd name="T63" fmla="*/ 1316 h 1717"/>
                <a:gd name="T64" fmla="*/ 0 w 2706"/>
                <a:gd name="T65" fmla="*/ 1196 h 1717"/>
                <a:gd name="T66" fmla="*/ 15 w 2706"/>
                <a:gd name="T67" fmla="*/ 1075 h 1717"/>
                <a:gd name="T68" fmla="*/ 55 w 2706"/>
                <a:gd name="T69" fmla="*/ 964 h 1717"/>
                <a:gd name="T70" fmla="*/ 119 w 2706"/>
                <a:gd name="T71" fmla="*/ 866 h 1717"/>
                <a:gd name="T72" fmla="*/ 202 w 2706"/>
                <a:gd name="T73" fmla="*/ 785 h 1717"/>
                <a:gd name="T74" fmla="*/ 301 w 2706"/>
                <a:gd name="T75" fmla="*/ 723 h 1717"/>
                <a:gd name="T76" fmla="*/ 414 w 2706"/>
                <a:gd name="T77" fmla="*/ 686 h 1717"/>
                <a:gd name="T78" fmla="*/ 415 w 2706"/>
                <a:gd name="T79" fmla="*/ 585 h 1717"/>
                <a:gd name="T80" fmla="*/ 442 w 2706"/>
                <a:gd name="T81" fmla="*/ 480 h 1717"/>
                <a:gd name="T82" fmla="*/ 491 w 2706"/>
                <a:gd name="T83" fmla="*/ 387 h 1717"/>
                <a:gd name="T84" fmla="*/ 561 w 2706"/>
                <a:gd name="T85" fmla="*/ 309 h 1717"/>
                <a:gd name="T86" fmla="*/ 648 w 2706"/>
                <a:gd name="T87" fmla="*/ 249 h 1717"/>
                <a:gd name="T88" fmla="*/ 748 w 2706"/>
                <a:gd name="T89" fmla="*/ 211 h 1717"/>
                <a:gd name="T90" fmla="*/ 858 w 2706"/>
                <a:gd name="T91" fmla="*/ 196 h 1717"/>
                <a:gd name="T92" fmla="*/ 945 w 2706"/>
                <a:gd name="T93" fmla="*/ 206 h 1717"/>
                <a:gd name="T94" fmla="*/ 1026 w 2706"/>
                <a:gd name="T95" fmla="*/ 230 h 1717"/>
                <a:gd name="T96" fmla="*/ 1101 w 2706"/>
                <a:gd name="T97" fmla="*/ 145 h 1717"/>
                <a:gd name="T98" fmla="*/ 1190 w 2706"/>
                <a:gd name="T99" fmla="*/ 78 h 1717"/>
                <a:gd name="T100" fmla="*/ 1294 w 2706"/>
                <a:gd name="T101" fmla="*/ 29 h 1717"/>
                <a:gd name="T102" fmla="*/ 1408 w 2706"/>
                <a:gd name="T103" fmla="*/ 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6" h="1717">
                  <a:moveTo>
                    <a:pt x="1468" y="0"/>
                  </a:moveTo>
                  <a:lnTo>
                    <a:pt x="1531" y="4"/>
                  </a:lnTo>
                  <a:lnTo>
                    <a:pt x="1593" y="15"/>
                  </a:lnTo>
                  <a:lnTo>
                    <a:pt x="1651" y="33"/>
                  </a:lnTo>
                  <a:lnTo>
                    <a:pt x="1706" y="56"/>
                  </a:lnTo>
                  <a:lnTo>
                    <a:pt x="1758" y="85"/>
                  </a:lnTo>
                  <a:lnTo>
                    <a:pt x="1807" y="120"/>
                  </a:lnTo>
                  <a:lnTo>
                    <a:pt x="1851" y="160"/>
                  </a:lnTo>
                  <a:lnTo>
                    <a:pt x="1891" y="205"/>
                  </a:lnTo>
                  <a:lnTo>
                    <a:pt x="1925" y="253"/>
                  </a:lnTo>
                  <a:lnTo>
                    <a:pt x="1954" y="306"/>
                  </a:lnTo>
                  <a:lnTo>
                    <a:pt x="1978" y="362"/>
                  </a:lnTo>
                  <a:lnTo>
                    <a:pt x="1995" y="420"/>
                  </a:lnTo>
                  <a:lnTo>
                    <a:pt x="2016" y="419"/>
                  </a:lnTo>
                  <a:lnTo>
                    <a:pt x="2071" y="422"/>
                  </a:lnTo>
                  <a:lnTo>
                    <a:pt x="2126" y="433"/>
                  </a:lnTo>
                  <a:lnTo>
                    <a:pt x="2178" y="449"/>
                  </a:lnTo>
                  <a:lnTo>
                    <a:pt x="2226" y="472"/>
                  </a:lnTo>
                  <a:lnTo>
                    <a:pt x="2272" y="500"/>
                  </a:lnTo>
                  <a:lnTo>
                    <a:pt x="2313" y="532"/>
                  </a:lnTo>
                  <a:lnTo>
                    <a:pt x="2351" y="570"/>
                  </a:lnTo>
                  <a:lnTo>
                    <a:pt x="2383" y="611"/>
                  </a:lnTo>
                  <a:lnTo>
                    <a:pt x="2411" y="657"/>
                  </a:lnTo>
                  <a:lnTo>
                    <a:pt x="2434" y="705"/>
                  </a:lnTo>
                  <a:lnTo>
                    <a:pt x="2450" y="757"/>
                  </a:lnTo>
                  <a:lnTo>
                    <a:pt x="2461" y="812"/>
                  </a:lnTo>
                  <a:lnTo>
                    <a:pt x="2464" y="867"/>
                  </a:lnTo>
                  <a:lnTo>
                    <a:pt x="2461" y="923"/>
                  </a:lnTo>
                  <a:lnTo>
                    <a:pt x="2450" y="976"/>
                  </a:lnTo>
                  <a:lnTo>
                    <a:pt x="2493" y="994"/>
                  </a:lnTo>
                  <a:lnTo>
                    <a:pt x="2535" y="1017"/>
                  </a:lnTo>
                  <a:lnTo>
                    <a:pt x="2572" y="1045"/>
                  </a:lnTo>
                  <a:lnTo>
                    <a:pt x="2605" y="1076"/>
                  </a:lnTo>
                  <a:lnTo>
                    <a:pt x="2635" y="1113"/>
                  </a:lnTo>
                  <a:lnTo>
                    <a:pt x="2659" y="1151"/>
                  </a:lnTo>
                  <a:lnTo>
                    <a:pt x="2680" y="1194"/>
                  </a:lnTo>
                  <a:lnTo>
                    <a:pt x="2694" y="1240"/>
                  </a:lnTo>
                  <a:lnTo>
                    <a:pt x="2704" y="1287"/>
                  </a:lnTo>
                  <a:lnTo>
                    <a:pt x="2706" y="1336"/>
                  </a:lnTo>
                  <a:lnTo>
                    <a:pt x="2703" y="1387"/>
                  </a:lnTo>
                  <a:lnTo>
                    <a:pt x="2693" y="1437"/>
                  </a:lnTo>
                  <a:lnTo>
                    <a:pt x="2677" y="1484"/>
                  </a:lnTo>
                  <a:lnTo>
                    <a:pt x="2654" y="1529"/>
                  </a:lnTo>
                  <a:lnTo>
                    <a:pt x="2628" y="1568"/>
                  </a:lnTo>
                  <a:lnTo>
                    <a:pt x="2595" y="1606"/>
                  </a:lnTo>
                  <a:lnTo>
                    <a:pt x="2559" y="1637"/>
                  </a:lnTo>
                  <a:lnTo>
                    <a:pt x="2518" y="1665"/>
                  </a:lnTo>
                  <a:lnTo>
                    <a:pt x="2474" y="1687"/>
                  </a:lnTo>
                  <a:lnTo>
                    <a:pt x="2427" y="1704"/>
                  </a:lnTo>
                  <a:lnTo>
                    <a:pt x="2377" y="1714"/>
                  </a:lnTo>
                  <a:lnTo>
                    <a:pt x="2325" y="1717"/>
                  </a:lnTo>
                  <a:lnTo>
                    <a:pt x="521" y="1717"/>
                  </a:lnTo>
                  <a:lnTo>
                    <a:pt x="461" y="1714"/>
                  </a:lnTo>
                  <a:lnTo>
                    <a:pt x="402" y="1704"/>
                  </a:lnTo>
                  <a:lnTo>
                    <a:pt x="346" y="1687"/>
                  </a:lnTo>
                  <a:lnTo>
                    <a:pt x="292" y="1665"/>
                  </a:lnTo>
                  <a:lnTo>
                    <a:pt x="242" y="1636"/>
                  </a:lnTo>
                  <a:lnTo>
                    <a:pt x="195" y="1604"/>
                  </a:lnTo>
                  <a:lnTo>
                    <a:pt x="153" y="1565"/>
                  </a:lnTo>
                  <a:lnTo>
                    <a:pt x="115" y="1523"/>
                  </a:lnTo>
                  <a:lnTo>
                    <a:pt x="81" y="1475"/>
                  </a:lnTo>
                  <a:lnTo>
                    <a:pt x="54" y="1426"/>
                  </a:lnTo>
                  <a:lnTo>
                    <a:pt x="31" y="1373"/>
                  </a:lnTo>
                  <a:lnTo>
                    <a:pt x="14" y="1316"/>
                  </a:lnTo>
                  <a:lnTo>
                    <a:pt x="4" y="1257"/>
                  </a:lnTo>
                  <a:lnTo>
                    <a:pt x="0" y="1196"/>
                  </a:lnTo>
                  <a:lnTo>
                    <a:pt x="4" y="1134"/>
                  </a:lnTo>
                  <a:lnTo>
                    <a:pt x="15" y="1075"/>
                  </a:lnTo>
                  <a:lnTo>
                    <a:pt x="32" y="1017"/>
                  </a:lnTo>
                  <a:lnTo>
                    <a:pt x="55" y="964"/>
                  </a:lnTo>
                  <a:lnTo>
                    <a:pt x="84" y="913"/>
                  </a:lnTo>
                  <a:lnTo>
                    <a:pt x="119" y="866"/>
                  </a:lnTo>
                  <a:lnTo>
                    <a:pt x="157" y="822"/>
                  </a:lnTo>
                  <a:lnTo>
                    <a:pt x="202" y="785"/>
                  </a:lnTo>
                  <a:lnTo>
                    <a:pt x="249" y="751"/>
                  </a:lnTo>
                  <a:lnTo>
                    <a:pt x="301" y="723"/>
                  </a:lnTo>
                  <a:lnTo>
                    <a:pt x="357" y="702"/>
                  </a:lnTo>
                  <a:lnTo>
                    <a:pt x="414" y="686"/>
                  </a:lnTo>
                  <a:lnTo>
                    <a:pt x="413" y="641"/>
                  </a:lnTo>
                  <a:lnTo>
                    <a:pt x="415" y="585"/>
                  </a:lnTo>
                  <a:lnTo>
                    <a:pt x="426" y="532"/>
                  </a:lnTo>
                  <a:lnTo>
                    <a:pt x="442" y="480"/>
                  </a:lnTo>
                  <a:lnTo>
                    <a:pt x="465" y="432"/>
                  </a:lnTo>
                  <a:lnTo>
                    <a:pt x="491" y="387"/>
                  </a:lnTo>
                  <a:lnTo>
                    <a:pt x="524" y="346"/>
                  </a:lnTo>
                  <a:lnTo>
                    <a:pt x="561" y="309"/>
                  </a:lnTo>
                  <a:lnTo>
                    <a:pt x="602" y="276"/>
                  </a:lnTo>
                  <a:lnTo>
                    <a:pt x="648" y="249"/>
                  </a:lnTo>
                  <a:lnTo>
                    <a:pt x="697" y="226"/>
                  </a:lnTo>
                  <a:lnTo>
                    <a:pt x="748" y="211"/>
                  </a:lnTo>
                  <a:lnTo>
                    <a:pt x="801" y="200"/>
                  </a:lnTo>
                  <a:lnTo>
                    <a:pt x="858" y="196"/>
                  </a:lnTo>
                  <a:lnTo>
                    <a:pt x="901" y="199"/>
                  </a:lnTo>
                  <a:lnTo>
                    <a:pt x="945" y="206"/>
                  </a:lnTo>
                  <a:lnTo>
                    <a:pt x="986" y="215"/>
                  </a:lnTo>
                  <a:lnTo>
                    <a:pt x="1026" y="230"/>
                  </a:lnTo>
                  <a:lnTo>
                    <a:pt x="1061" y="185"/>
                  </a:lnTo>
                  <a:lnTo>
                    <a:pt x="1101" y="145"/>
                  </a:lnTo>
                  <a:lnTo>
                    <a:pt x="1143" y="109"/>
                  </a:lnTo>
                  <a:lnTo>
                    <a:pt x="1190" y="78"/>
                  </a:lnTo>
                  <a:lnTo>
                    <a:pt x="1241" y="51"/>
                  </a:lnTo>
                  <a:lnTo>
                    <a:pt x="1294" y="29"/>
                  </a:lnTo>
                  <a:lnTo>
                    <a:pt x="1350" y="14"/>
                  </a:lnTo>
                  <a:lnTo>
                    <a:pt x="1408" y="4"/>
                  </a:lnTo>
                  <a:lnTo>
                    <a:pt x="1468" y="0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FFFFFF"/>
                </a:gs>
                <a:gs pos="100000">
                  <a:srgbClr val="389EE7"/>
                </a:gs>
              </a:gsLst>
              <a:lin ang="1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Calibri Light"/>
                <a:cs typeface="Calibri Light"/>
              </a:endParaRPr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4199242" y="3399125"/>
              <a:ext cx="816471" cy="890826"/>
              <a:chOff x="749839" y="3008091"/>
              <a:chExt cx="1033728" cy="1127867"/>
            </a:xfrm>
          </p:grpSpPr>
          <p:sp>
            <p:nvSpPr>
              <p:cNvPr id="261" name="Freeform 260"/>
              <p:cNvSpPr>
                <a:spLocks/>
              </p:cNvSpPr>
              <p:nvPr/>
            </p:nvSpPr>
            <p:spPr bwMode="auto">
              <a:xfrm>
                <a:off x="749839" y="3509566"/>
                <a:ext cx="1033728" cy="626392"/>
              </a:xfrm>
              <a:custGeom>
                <a:avLst/>
                <a:gdLst>
                  <a:gd name="T0" fmla="*/ 1428 w 2857"/>
                  <a:gd name="T1" fmla="*/ 0 h 1727"/>
                  <a:gd name="T2" fmla="*/ 1450 w 2857"/>
                  <a:gd name="T3" fmla="*/ 1 h 1727"/>
                  <a:gd name="T4" fmla="*/ 1469 w 2857"/>
                  <a:gd name="T5" fmla="*/ 6 h 1727"/>
                  <a:gd name="T6" fmla="*/ 1486 w 2857"/>
                  <a:gd name="T7" fmla="*/ 13 h 1727"/>
                  <a:gd name="T8" fmla="*/ 2826 w 2857"/>
                  <a:gd name="T9" fmla="*/ 817 h 1727"/>
                  <a:gd name="T10" fmla="*/ 2844 w 2857"/>
                  <a:gd name="T11" fmla="*/ 831 h 1727"/>
                  <a:gd name="T12" fmla="*/ 2853 w 2857"/>
                  <a:gd name="T13" fmla="*/ 846 h 1727"/>
                  <a:gd name="T14" fmla="*/ 2857 w 2857"/>
                  <a:gd name="T15" fmla="*/ 863 h 1727"/>
                  <a:gd name="T16" fmla="*/ 2853 w 2857"/>
                  <a:gd name="T17" fmla="*/ 880 h 1727"/>
                  <a:gd name="T18" fmla="*/ 2844 w 2857"/>
                  <a:gd name="T19" fmla="*/ 895 h 1727"/>
                  <a:gd name="T20" fmla="*/ 2826 w 2857"/>
                  <a:gd name="T21" fmla="*/ 909 h 1727"/>
                  <a:gd name="T22" fmla="*/ 1486 w 2857"/>
                  <a:gd name="T23" fmla="*/ 1713 h 1727"/>
                  <a:gd name="T24" fmla="*/ 1469 w 2857"/>
                  <a:gd name="T25" fmla="*/ 1721 h 1727"/>
                  <a:gd name="T26" fmla="*/ 1450 w 2857"/>
                  <a:gd name="T27" fmla="*/ 1724 h 1727"/>
                  <a:gd name="T28" fmla="*/ 1428 w 2857"/>
                  <a:gd name="T29" fmla="*/ 1727 h 1727"/>
                  <a:gd name="T30" fmla="*/ 1407 w 2857"/>
                  <a:gd name="T31" fmla="*/ 1724 h 1727"/>
                  <a:gd name="T32" fmla="*/ 1387 w 2857"/>
                  <a:gd name="T33" fmla="*/ 1721 h 1727"/>
                  <a:gd name="T34" fmla="*/ 1371 w 2857"/>
                  <a:gd name="T35" fmla="*/ 1713 h 1727"/>
                  <a:gd name="T36" fmla="*/ 31 w 2857"/>
                  <a:gd name="T37" fmla="*/ 909 h 1727"/>
                  <a:gd name="T38" fmla="*/ 16 w 2857"/>
                  <a:gd name="T39" fmla="*/ 897 h 1727"/>
                  <a:gd name="T40" fmla="*/ 5 w 2857"/>
                  <a:gd name="T41" fmla="*/ 884 h 1727"/>
                  <a:gd name="T42" fmla="*/ 0 w 2857"/>
                  <a:gd name="T43" fmla="*/ 871 h 1727"/>
                  <a:gd name="T44" fmla="*/ 0 w 2857"/>
                  <a:gd name="T45" fmla="*/ 856 h 1727"/>
                  <a:gd name="T46" fmla="*/ 5 w 2857"/>
                  <a:gd name="T47" fmla="*/ 842 h 1727"/>
                  <a:gd name="T48" fmla="*/ 16 w 2857"/>
                  <a:gd name="T49" fmla="*/ 828 h 1727"/>
                  <a:gd name="T50" fmla="*/ 31 w 2857"/>
                  <a:gd name="T51" fmla="*/ 817 h 1727"/>
                  <a:gd name="T52" fmla="*/ 1371 w 2857"/>
                  <a:gd name="T53" fmla="*/ 13 h 1727"/>
                  <a:gd name="T54" fmla="*/ 1387 w 2857"/>
                  <a:gd name="T55" fmla="*/ 6 h 1727"/>
                  <a:gd name="T56" fmla="*/ 1407 w 2857"/>
                  <a:gd name="T57" fmla="*/ 1 h 1727"/>
                  <a:gd name="T58" fmla="*/ 1428 w 2857"/>
                  <a:gd name="T59" fmla="*/ 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7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6"/>
                    </a:lnTo>
                    <a:lnTo>
                      <a:pt x="1486" y="13"/>
                    </a:lnTo>
                    <a:lnTo>
                      <a:pt x="2826" y="817"/>
                    </a:lnTo>
                    <a:lnTo>
                      <a:pt x="2844" y="831"/>
                    </a:lnTo>
                    <a:lnTo>
                      <a:pt x="2853" y="846"/>
                    </a:lnTo>
                    <a:lnTo>
                      <a:pt x="2857" y="863"/>
                    </a:lnTo>
                    <a:lnTo>
                      <a:pt x="2853" y="880"/>
                    </a:lnTo>
                    <a:lnTo>
                      <a:pt x="2844" y="895"/>
                    </a:lnTo>
                    <a:lnTo>
                      <a:pt x="2826" y="909"/>
                    </a:lnTo>
                    <a:lnTo>
                      <a:pt x="1486" y="1713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7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3"/>
                    </a:lnTo>
                    <a:lnTo>
                      <a:pt x="31" y="909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1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8"/>
                    </a:lnTo>
                    <a:lnTo>
                      <a:pt x="31" y="817"/>
                    </a:lnTo>
                    <a:lnTo>
                      <a:pt x="1371" y="13"/>
                    </a:lnTo>
                    <a:lnTo>
                      <a:pt x="1387" y="6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2" name="Freeform 8"/>
              <p:cNvSpPr>
                <a:spLocks/>
              </p:cNvSpPr>
              <p:nvPr/>
            </p:nvSpPr>
            <p:spPr bwMode="auto">
              <a:xfrm>
                <a:off x="822254" y="3556636"/>
                <a:ext cx="888897" cy="53225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6 h 1473"/>
                  <a:gd name="T4" fmla="*/ 1228 w 2455"/>
                  <a:gd name="T5" fmla="*/ 1473 h 1473"/>
                  <a:gd name="T6" fmla="*/ 0 w 2455"/>
                  <a:gd name="T7" fmla="*/ 736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3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EF89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3" name="Freeform 9"/>
              <p:cNvSpPr>
                <a:spLocks/>
              </p:cNvSpPr>
              <p:nvPr/>
            </p:nvSpPr>
            <p:spPr bwMode="auto">
              <a:xfrm>
                <a:off x="1160795" y="3766640"/>
                <a:ext cx="412767" cy="188280"/>
              </a:xfrm>
              <a:custGeom>
                <a:avLst/>
                <a:gdLst>
                  <a:gd name="T0" fmla="*/ 120 w 1142"/>
                  <a:gd name="T1" fmla="*/ 0 h 516"/>
                  <a:gd name="T2" fmla="*/ 247 w 1142"/>
                  <a:gd name="T3" fmla="*/ 27 h 516"/>
                  <a:gd name="T4" fmla="*/ 371 w 1142"/>
                  <a:gd name="T5" fmla="*/ 57 h 516"/>
                  <a:gd name="T6" fmla="*/ 494 w 1142"/>
                  <a:gd name="T7" fmla="*/ 91 h 516"/>
                  <a:gd name="T8" fmla="*/ 611 w 1142"/>
                  <a:gd name="T9" fmla="*/ 129 h 516"/>
                  <a:gd name="T10" fmla="*/ 726 w 1142"/>
                  <a:gd name="T11" fmla="*/ 172 h 516"/>
                  <a:gd name="T12" fmla="*/ 836 w 1142"/>
                  <a:gd name="T13" fmla="*/ 219 h 516"/>
                  <a:gd name="T14" fmla="*/ 942 w 1142"/>
                  <a:gd name="T15" fmla="*/ 268 h 516"/>
                  <a:gd name="T16" fmla="*/ 1045 w 1142"/>
                  <a:gd name="T17" fmla="*/ 323 h 516"/>
                  <a:gd name="T18" fmla="*/ 1142 w 1142"/>
                  <a:gd name="T19" fmla="*/ 380 h 516"/>
                  <a:gd name="T20" fmla="*/ 914 w 1142"/>
                  <a:gd name="T21" fmla="*/ 516 h 516"/>
                  <a:gd name="T22" fmla="*/ 814 w 1142"/>
                  <a:gd name="T23" fmla="*/ 464 h 516"/>
                  <a:gd name="T24" fmla="*/ 709 w 1142"/>
                  <a:gd name="T25" fmla="*/ 416 h 516"/>
                  <a:gd name="T26" fmla="*/ 600 w 1142"/>
                  <a:gd name="T27" fmla="*/ 372 h 516"/>
                  <a:gd name="T28" fmla="*/ 487 w 1142"/>
                  <a:gd name="T29" fmla="*/ 331 h 516"/>
                  <a:gd name="T30" fmla="*/ 370 w 1142"/>
                  <a:gd name="T31" fmla="*/ 295 h 516"/>
                  <a:gd name="T32" fmla="*/ 251 w 1142"/>
                  <a:gd name="T33" fmla="*/ 264 h 516"/>
                  <a:gd name="T34" fmla="*/ 127 w 1142"/>
                  <a:gd name="T35" fmla="*/ 236 h 516"/>
                  <a:gd name="T36" fmla="*/ 0 w 1142"/>
                  <a:gd name="T37" fmla="*/ 213 h 516"/>
                  <a:gd name="T38" fmla="*/ 34 w 1142"/>
                  <a:gd name="T39" fmla="*/ 109 h 516"/>
                  <a:gd name="T40" fmla="*/ 120 w 1142"/>
                  <a:gd name="T41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2" h="516">
                    <a:moveTo>
                      <a:pt x="120" y="0"/>
                    </a:moveTo>
                    <a:lnTo>
                      <a:pt x="247" y="27"/>
                    </a:lnTo>
                    <a:lnTo>
                      <a:pt x="371" y="57"/>
                    </a:lnTo>
                    <a:lnTo>
                      <a:pt x="494" y="91"/>
                    </a:lnTo>
                    <a:lnTo>
                      <a:pt x="611" y="129"/>
                    </a:lnTo>
                    <a:lnTo>
                      <a:pt x="726" y="172"/>
                    </a:lnTo>
                    <a:lnTo>
                      <a:pt x="836" y="219"/>
                    </a:lnTo>
                    <a:lnTo>
                      <a:pt x="942" y="268"/>
                    </a:lnTo>
                    <a:lnTo>
                      <a:pt x="1045" y="323"/>
                    </a:lnTo>
                    <a:lnTo>
                      <a:pt x="1142" y="380"/>
                    </a:lnTo>
                    <a:lnTo>
                      <a:pt x="914" y="516"/>
                    </a:lnTo>
                    <a:lnTo>
                      <a:pt x="814" y="464"/>
                    </a:lnTo>
                    <a:lnTo>
                      <a:pt x="709" y="416"/>
                    </a:lnTo>
                    <a:lnTo>
                      <a:pt x="600" y="372"/>
                    </a:lnTo>
                    <a:lnTo>
                      <a:pt x="487" y="331"/>
                    </a:lnTo>
                    <a:lnTo>
                      <a:pt x="370" y="295"/>
                    </a:lnTo>
                    <a:lnTo>
                      <a:pt x="251" y="264"/>
                    </a:lnTo>
                    <a:lnTo>
                      <a:pt x="127" y="236"/>
                    </a:lnTo>
                    <a:lnTo>
                      <a:pt x="0" y="213"/>
                    </a:lnTo>
                    <a:lnTo>
                      <a:pt x="34" y="10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4" name="Freeform 10"/>
              <p:cNvSpPr>
                <a:spLocks/>
              </p:cNvSpPr>
              <p:nvPr/>
            </p:nvSpPr>
            <p:spPr bwMode="auto">
              <a:xfrm>
                <a:off x="939928" y="3712329"/>
                <a:ext cx="749497" cy="226298"/>
              </a:xfrm>
              <a:custGeom>
                <a:avLst/>
                <a:gdLst>
                  <a:gd name="T0" fmla="*/ 1597 w 2073"/>
                  <a:gd name="T1" fmla="*/ 0 h 626"/>
                  <a:gd name="T2" fmla="*/ 1626 w 2073"/>
                  <a:gd name="T3" fmla="*/ 1 h 626"/>
                  <a:gd name="T4" fmla="*/ 2073 w 2073"/>
                  <a:gd name="T5" fmla="*/ 270 h 626"/>
                  <a:gd name="T6" fmla="*/ 1957 w 2073"/>
                  <a:gd name="T7" fmla="*/ 251 h 626"/>
                  <a:gd name="T8" fmla="*/ 1840 w 2073"/>
                  <a:gd name="T9" fmla="*/ 239 h 626"/>
                  <a:gd name="T10" fmla="*/ 1719 w 2073"/>
                  <a:gd name="T11" fmla="*/ 231 h 626"/>
                  <a:gd name="T12" fmla="*/ 1597 w 2073"/>
                  <a:gd name="T13" fmla="*/ 228 h 626"/>
                  <a:gd name="T14" fmla="*/ 1473 w 2073"/>
                  <a:gd name="T15" fmla="*/ 231 h 626"/>
                  <a:gd name="T16" fmla="*/ 1350 w 2073"/>
                  <a:gd name="T17" fmla="*/ 239 h 626"/>
                  <a:gd name="T18" fmla="*/ 1229 w 2073"/>
                  <a:gd name="T19" fmla="*/ 253 h 626"/>
                  <a:gd name="T20" fmla="*/ 1112 w 2073"/>
                  <a:gd name="T21" fmla="*/ 271 h 626"/>
                  <a:gd name="T22" fmla="*/ 997 w 2073"/>
                  <a:gd name="T23" fmla="*/ 294 h 626"/>
                  <a:gd name="T24" fmla="*/ 885 w 2073"/>
                  <a:gd name="T25" fmla="*/ 322 h 626"/>
                  <a:gd name="T26" fmla="*/ 776 w 2073"/>
                  <a:gd name="T27" fmla="*/ 353 h 626"/>
                  <a:gd name="T28" fmla="*/ 671 w 2073"/>
                  <a:gd name="T29" fmla="*/ 389 h 626"/>
                  <a:gd name="T30" fmla="*/ 571 w 2073"/>
                  <a:gd name="T31" fmla="*/ 429 h 626"/>
                  <a:gd name="T32" fmla="*/ 474 w 2073"/>
                  <a:gd name="T33" fmla="*/ 473 h 626"/>
                  <a:gd name="T34" fmla="*/ 382 w 2073"/>
                  <a:gd name="T35" fmla="*/ 521 h 626"/>
                  <a:gd name="T36" fmla="*/ 295 w 2073"/>
                  <a:gd name="T37" fmla="*/ 572 h 626"/>
                  <a:gd name="T38" fmla="*/ 213 w 2073"/>
                  <a:gd name="T39" fmla="*/ 626 h 626"/>
                  <a:gd name="T40" fmla="*/ 0 w 2073"/>
                  <a:gd name="T41" fmla="*/ 498 h 626"/>
                  <a:gd name="T42" fmla="*/ 84 w 2073"/>
                  <a:gd name="T43" fmla="*/ 434 h 626"/>
                  <a:gd name="T44" fmla="*/ 175 w 2073"/>
                  <a:gd name="T45" fmla="*/ 375 h 626"/>
                  <a:gd name="T46" fmla="*/ 271 w 2073"/>
                  <a:gd name="T47" fmla="*/ 318 h 626"/>
                  <a:gd name="T48" fmla="*/ 371 w 2073"/>
                  <a:gd name="T49" fmla="*/ 266 h 626"/>
                  <a:gd name="T50" fmla="*/ 476 w 2073"/>
                  <a:gd name="T51" fmla="*/ 219 h 626"/>
                  <a:gd name="T52" fmla="*/ 587 w 2073"/>
                  <a:gd name="T53" fmla="*/ 174 h 626"/>
                  <a:gd name="T54" fmla="*/ 701 w 2073"/>
                  <a:gd name="T55" fmla="*/ 135 h 626"/>
                  <a:gd name="T56" fmla="*/ 820 w 2073"/>
                  <a:gd name="T57" fmla="*/ 100 h 626"/>
                  <a:gd name="T58" fmla="*/ 942 w 2073"/>
                  <a:gd name="T59" fmla="*/ 70 h 626"/>
                  <a:gd name="T60" fmla="*/ 1067 w 2073"/>
                  <a:gd name="T61" fmla="*/ 46 h 626"/>
                  <a:gd name="T62" fmla="*/ 1196 w 2073"/>
                  <a:gd name="T63" fmla="*/ 27 h 626"/>
                  <a:gd name="T64" fmla="*/ 1327 w 2073"/>
                  <a:gd name="T65" fmla="*/ 12 h 626"/>
                  <a:gd name="T66" fmla="*/ 1460 w 2073"/>
                  <a:gd name="T67" fmla="*/ 4 h 626"/>
                  <a:gd name="T68" fmla="*/ 1597 w 2073"/>
                  <a:gd name="T6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3" h="626">
                    <a:moveTo>
                      <a:pt x="1597" y="0"/>
                    </a:moveTo>
                    <a:lnTo>
                      <a:pt x="1626" y="1"/>
                    </a:lnTo>
                    <a:lnTo>
                      <a:pt x="2073" y="270"/>
                    </a:lnTo>
                    <a:lnTo>
                      <a:pt x="1957" y="251"/>
                    </a:lnTo>
                    <a:lnTo>
                      <a:pt x="1840" y="239"/>
                    </a:lnTo>
                    <a:lnTo>
                      <a:pt x="1719" y="231"/>
                    </a:lnTo>
                    <a:lnTo>
                      <a:pt x="1597" y="228"/>
                    </a:lnTo>
                    <a:lnTo>
                      <a:pt x="1473" y="231"/>
                    </a:lnTo>
                    <a:lnTo>
                      <a:pt x="1350" y="239"/>
                    </a:lnTo>
                    <a:lnTo>
                      <a:pt x="1229" y="253"/>
                    </a:lnTo>
                    <a:lnTo>
                      <a:pt x="1112" y="271"/>
                    </a:lnTo>
                    <a:lnTo>
                      <a:pt x="997" y="294"/>
                    </a:lnTo>
                    <a:lnTo>
                      <a:pt x="885" y="322"/>
                    </a:lnTo>
                    <a:lnTo>
                      <a:pt x="776" y="353"/>
                    </a:lnTo>
                    <a:lnTo>
                      <a:pt x="671" y="389"/>
                    </a:lnTo>
                    <a:lnTo>
                      <a:pt x="571" y="429"/>
                    </a:lnTo>
                    <a:lnTo>
                      <a:pt x="474" y="473"/>
                    </a:lnTo>
                    <a:lnTo>
                      <a:pt x="382" y="521"/>
                    </a:lnTo>
                    <a:lnTo>
                      <a:pt x="295" y="572"/>
                    </a:lnTo>
                    <a:lnTo>
                      <a:pt x="213" y="626"/>
                    </a:lnTo>
                    <a:lnTo>
                      <a:pt x="0" y="498"/>
                    </a:lnTo>
                    <a:lnTo>
                      <a:pt x="84" y="434"/>
                    </a:lnTo>
                    <a:lnTo>
                      <a:pt x="175" y="375"/>
                    </a:lnTo>
                    <a:lnTo>
                      <a:pt x="271" y="318"/>
                    </a:lnTo>
                    <a:lnTo>
                      <a:pt x="371" y="266"/>
                    </a:lnTo>
                    <a:lnTo>
                      <a:pt x="476" y="219"/>
                    </a:lnTo>
                    <a:lnTo>
                      <a:pt x="587" y="174"/>
                    </a:lnTo>
                    <a:lnTo>
                      <a:pt x="701" y="135"/>
                    </a:lnTo>
                    <a:lnTo>
                      <a:pt x="820" y="100"/>
                    </a:lnTo>
                    <a:lnTo>
                      <a:pt x="942" y="70"/>
                    </a:lnTo>
                    <a:lnTo>
                      <a:pt x="1067" y="46"/>
                    </a:lnTo>
                    <a:lnTo>
                      <a:pt x="1196" y="27"/>
                    </a:lnTo>
                    <a:lnTo>
                      <a:pt x="1327" y="12"/>
                    </a:lnTo>
                    <a:lnTo>
                      <a:pt x="1460" y="4"/>
                    </a:lnTo>
                    <a:lnTo>
                      <a:pt x="1597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5" name="Freeform 11"/>
              <p:cNvSpPr>
                <a:spLocks/>
              </p:cNvSpPr>
              <p:nvPr/>
            </p:nvSpPr>
            <p:spPr bwMode="auto">
              <a:xfrm>
                <a:off x="749839" y="3259733"/>
                <a:ext cx="1033728" cy="624582"/>
              </a:xfrm>
              <a:custGeom>
                <a:avLst/>
                <a:gdLst>
                  <a:gd name="T0" fmla="*/ 1428 w 2857"/>
                  <a:gd name="T1" fmla="*/ 0 h 1726"/>
                  <a:gd name="T2" fmla="*/ 1450 w 2857"/>
                  <a:gd name="T3" fmla="*/ 2 h 1726"/>
                  <a:gd name="T4" fmla="*/ 1469 w 2857"/>
                  <a:gd name="T5" fmla="*/ 6 h 1726"/>
                  <a:gd name="T6" fmla="*/ 1486 w 2857"/>
                  <a:gd name="T7" fmla="*/ 14 h 1726"/>
                  <a:gd name="T8" fmla="*/ 2826 w 2857"/>
                  <a:gd name="T9" fmla="*/ 816 h 1726"/>
                  <a:gd name="T10" fmla="*/ 2844 w 2857"/>
                  <a:gd name="T11" fmla="*/ 831 h 1726"/>
                  <a:gd name="T12" fmla="*/ 2853 w 2857"/>
                  <a:gd name="T13" fmla="*/ 847 h 1726"/>
                  <a:gd name="T14" fmla="*/ 2857 w 2857"/>
                  <a:gd name="T15" fmla="*/ 864 h 1726"/>
                  <a:gd name="T16" fmla="*/ 2853 w 2857"/>
                  <a:gd name="T17" fmla="*/ 879 h 1726"/>
                  <a:gd name="T18" fmla="*/ 2844 w 2857"/>
                  <a:gd name="T19" fmla="*/ 895 h 1726"/>
                  <a:gd name="T20" fmla="*/ 2826 w 2857"/>
                  <a:gd name="T21" fmla="*/ 910 h 1726"/>
                  <a:gd name="T22" fmla="*/ 1486 w 2857"/>
                  <a:gd name="T23" fmla="*/ 1712 h 1726"/>
                  <a:gd name="T24" fmla="*/ 1469 w 2857"/>
                  <a:gd name="T25" fmla="*/ 1721 h 1726"/>
                  <a:gd name="T26" fmla="*/ 1450 w 2857"/>
                  <a:gd name="T27" fmla="*/ 1724 h 1726"/>
                  <a:gd name="T28" fmla="*/ 1428 w 2857"/>
                  <a:gd name="T29" fmla="*/ 1726 h 1726"/>
                  <a:gd name="T30" fmla="*/ 1407 w 2857"/>
                  <a:gd name="T31" fmla="*/ 1724 h 1726"/>
                  <a:gd name="T32" fmla="*/ 1387 w 2857"/>
                  <a:gd name="T33" fmla="*/ 1721 h 1726"/>
                  <a:gd name="T34" fmla="*/ 1371 w 2857"/>
                  <a:gd name="T35" fmla="*/ 1712 h 1726"/>
                  <a:gd name="T36" fmla="*/ 31 w 2857"/>
                  <a:gd name="T37" fmla="*/ 910 h 1726"/>
                  <a:gd name="T38" fmla="*/ 16 w 2857"/>
                  <a:gd name="T39" fmla="*/ 897 h 1726"/>
                  <a:gd name="T40" fmla="*/ 5 w 2857"/>
                  <a:gd name="T41" fmla="*/ 884 h 1726"/>
                  <a:gd name="T42" fmla="*/ 0 w 2857"/>
                  <a:gd name="T43" fmla="*/ 870 h 1726"/>
                  <a:gd name="T44" fmla="*/ 0 w 2857"/>
                  <a:gd name="T45" fmla="*/ 856 h 1726"/>
                  <a:gd name="T46" fmla="*/ 5 w 2857"/>
                  <a:gd name="T47" fmla="*/ 842 h 1726"/>
                  <a:gd name="T48" fmla="*/ 16 w 2857"/>
                  <a:gd name="T49" fmla="*/ 829 h 1726"/>
                  <a:gd name="T50" fmla="*/ 31 w 2857"/>
                  <a:gd name="T51" fmla="*/ 816 h 1726"/>
                  <a:gd name="T52" fmla="*/ 1371 w 2857"/>
                  <a:gd name="T53" fmla="*/ 14 h 1726"/>
                  <a:gd name="T54" fmla="*/ 1387 w 2857"/>
                  <a:gd name="T55" fmla="*/ 6 h 1726"/>
                  <a:gd name="T56" fmla="*/ 1407 w 2857"/>
                  <a:gd name="T57" fmla="*/ 2 h 1726"/>
                  <a:gd name="T58" fmla="*/ 1428 w 2857"/>
                  <a:gd name="T59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6">
                    <a:moveTo>
                      <a:pt x="1428" y="0"/>
                    </a:moveTo>
                    <a:lnTo>
                      <a:pt x="1450" y="2"/>
                    </a:lnTo>
                    <a:lnTo>
                      <a:pt x="1469" y="6"/>
                    </a:lnTo>
                    <a:lnTo>
                      <a:pt x="1486" y="14"/>
                    </a:lnTo>
                    <a:lnTo>
                      <a:pt x="2826" y="816"/>
                    </a:lnTo>
                    <a:lnTo>
                      <a:pt x="2844" y="831"/>
                    </a:lnTo>
                    <a:lnTo>
                      <a:pt x="2853" y="847"/>
                    </a:lnTo>
                    <a:lnTo>
                      <a:pt x="2857" y="864"/>
                    </a:lnTo>
                    <a:lnTo>
                      <a:pt x="2853" y="879"/>
                    </a:lnTo>
                    <a:lnTo>
                      <a:pt x="2844" y="895"/>
                    </a:lnTo>
                    <a:lnTo>
                      <a:pt x="2826" y="910"/>
                    </a:lnTo>
                    <a:lnTo>
                      <a:pt x="1486" y="1712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6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2"/>
                    </a:lnTo>
                    <a:lnTo>
                      <a:pt x="31" y="910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0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9"/>
                    </a:lnTo>
                    <a:lnTo>
                      <a:pt x="31" y="816"/>
                    </a:lnTo>
                    <a:lnTo>
                      <a:pt x="1371" y="14"/>
                    </a:lnTo>
                    <a:lnTo>
                      <a:pt x="1387" y="6"/>
                    </a:lnTo>
                    <a:lnTo>
                      <a:pt x="1407" y="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6" name="Freeform 12"/>
              <p:cNvSpPr>
                <a:spLocks/>
              </p:cNvSpPr>
              <p:nvPr/>
            </p:nvSpPr>
            <p:spPr bwMode="auto">
              <a:xfrm>
                <a:off x="822254" y="3304994"/>
                <a:ext cx="888897" cy="534063"/>
              </a:xfrm>
              <a:custGeom>
                <a:avLst/>
                <a:gdLst>
                  <a:gd name="T0" fmla="*/ 1228 w 2455"/>
                  <a:gd name="T1" fmla="*/ 0 h 1474"/>
                  <a:gd name="T2" fmla="*/ 2455 w 2455"/>
                  <a:gd name="T3" fmla="*/ 736 h 1474"/>
                  <a:gd name="T4" fmla="*/ 1228 w 2455"/>
                  <a:gd name="T5" fmla="*/ 1474 h 1474"/>
                  <a:gd name="T6" fmla="*/ 0 w 2455"/>
                  <a:gd name="T7" fmla="*/ 736 h 1474"/>
                  <a:gd name="T8" fmla="*/ 1228 w 2455"/>
                  <a:gd name="T9" fmla="*/ 0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4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4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7" name="Freeform 13"/>
              <p:cNvSpPr>
                <a:spLocks/>
              </p:cNvSpPr>
              <p:nvPr/>
            </p:nvSpPr>
            <p:spPr bwMode="auto">
              <a:xfrm>
                <a:off x="887428" y="3343011"/>
                <a:ext cx="552167" cy="333110"/>
              </a:xfrm>
              <a:custGeom>
                <a:avLst/>
                <a:gdLst>
                  <a:gd name="T0" fmla="*/ 1227 w 1528"/>
                  <a:gd name="T1" fmla="*/ 0 h 916"/>
                  <a:gd name="T2" fmla="*/ 1528 w 1528"/>
                  <a:gd name="T3" fmla="*/ 180 h 916"/>
                  <a:gd name="T4" fmla="*/ 299 w 1528"/>
                  <a:gd name="T5" fmla="*/ 916 h 916"/>
                  <a:gd name="T6" fmla="*/ 0 w 1528"/>
                  <a:gd name="T7" fmla="*/ 736 h 916"/>
                  <a:gd name="T8" fmla="*/ 1227 w 1528"/>
                  <a:gd name="T9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16">
                    <a:moveTo>
                      <a:pt x="1227" y="0"/>
                    </a:moveTo>
                    <a:lnTo>
                      <a:pt x="1528" y="180"/>
                    </a:lnTo>
                    <a:lnTo>
                      <a:pt x="299" y="916"/>
                    </a:lnTo>
                    <a:lnTo>
                      <a:pt x="0" y="736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8" name="Freeform 14"/>
              <p:cNvSpPr>
                <a:spLocks/>
              </p:cNvSpPr>
              <p:nvPr/>
            </p:nvSpPr>
            <p:spPr bwMode="auto">
              <a:xfrm>
                <a:off x="1053983" y="3440772"/>
                <a:ext cx="546735" cy="334921"/>
              </a:xfrm>
              <a:custGeom>
                <a:avLst/>
                <a:gdLst>
                  <a:gd name="T0" fmla="*/ 1213 w 1513"/>
                  <a:gd name="T1" fmla="*/ 0 h 923"/>
                  <a:gd name="T2" fmla="*/ 1513 w 1513"/>
                  <a:gd name="T3" fmla="*/ 180 h 923"/>
                  <a:gd name="T4" fmla="*/ 295 w 1513"/>
                  <a:gd name="T5" fmla="*/ 923 h 923"/>
                  <a:gd name="T6" fmla="*/ 0 w 1513"/>
                  <a:gd name="T7" fmla="*/ 745 h 923"/>
                  <a:gd name="T8" fmla="*/ 1213 w 1513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3">
                    <a:moveTo>
                      <a:pt x="1213" y="0"/>
                    </a:moveTo>
                    <a:lnTo>
                      <a:pt x="1513" y="180"/>
                    </a:lnTo>
                    <a:lnTo>
                      <a:pt x="295" y="923"/>
                    </a:lnTo>
                    <a:lnTo>
                      <a:pt x="0" y="745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9" name="Freeform 15"/>
              <p:cNvSpPr>
                <a:spLocks/>
              </p:cNvSpPr>
              <p:nvPr/>
            </p:nvSpPr>
            <p:spPr bwMode="auto">
              <a:xfrm>
                <a:off x="1099242" y="3364736"/>
                <a:ext cx="510527" cy="307765"/>
              </a:xfrm>
              <a:custGeom>
                <a:avLst/>
                <a:gdLst>
                  <a:gd name="T0" fmla="*/ 184 w 1412"/>
                  <a:gd name="T1" fmla="*/ 0 h 847"/>
                  <a:gd name="T2" fmla="*/ 1412 w 1412"/>
                  <a:gd name="T3" fmla="*/ 737 h 847"/>
                  <a:gd name="T4" fmla="*/ 1227 w 1412"/>
                  <a:gd name="T5" fmla="*/ 847 h 847"/>
                  <a:gd name="T6" fmla="*/ 0 w 1412"/>
                  <a:gd name="T7" fmla="*/ 111 h 847"/>
                  <a:gd name="T8" fmla="*/ 184 w 1412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2" h="847">
                    <a:moveTo>
                      <a:pt x="184" y="0"/>
                    </a:moveTo>
                    <a:lnTo>
                      <a:pt x="1412" y="737"/>
                    </a:lnTo>
                    <a:lnTo>
                      <a:pt x="1227" y="847"/>
                    </a:lnTo>
                    <a:lnTo>
                      <a:pt x="0" y="111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0" name="Freeform 16"/>
              <p:cNvSpPr>
                <a:spLocks/>
              </p:cNvSpPr>
              <p:nvPr/>
            </p:nvSpPr>
            <p:spPr bwMode="auto">
              <a:xfrm>
                <a:off x="749839" y="3008091"/>
                <a:ext cx="1033728" cy="624582"/>
              </a:xfrm>
              <a:custGeom>
                <a:avLst/>
                <a:gdLst>
                  <a:gd name="T0" fmla="*/ 1428 w 2857"/>
                  <a:gd name="T1" fmla="*/ 0 h 1725"/>
                  <a:gd name="T2" fmla="*/ 1450 w 2857"/>
                  <a:gd name="T3" fmla="*/ 1 h 1725"/>
                  <a:gd name="T4" fmla="*/ 1469 w 2857"/>
                  <a:gd name="T5" fmla="*/ 4 h 1725"/>
                  <a:gd name="T6" fmla="*/ 1486 w 2857"/>
                  <a:gd name="T7" fmla="*/ 12 h 1725"/>
                  <a:gd name="T8" fmla="*/ 2826 w 2857"/>
                  <a:gd name="T9" fmla="*/ 816 h 1725"/>
                  <a:gd name="T10" fmla="*/ 2844 w 2857"/>
                  <a:gd name="T11" fmla="*/ 830 h 1725"/>
                  <a:gd name="T12" fmla="*/ 2853 w 2857"/>
                  <a:gd name="T13" fmla="*/ 846 h 1725"/>
                  <a:gd name="T14" fmla="*/ 2857 w 2857"/>
                  <a:gd name="T15" fmla="*/ 862 h 1725"/>
                  <a:gd name="T16" fmla="*/ 2853 w 2857"/>
                  <a:gd name="T17" fmla="*/ 879 h 1725"/>
                  <a:gd name="T18" fmla="*/ 2844 w 2857"/>
                  <a:gd name="T19" fmla="*/ 894 h 1725"/>
                  <a:gd name="T20" fmla="*/ 2826 w 2857"/>
                  <a:gd name="T21" fmla="*/ 908 h 1725"/>
                  <a:gd name="T22" fmla="*/ 1486 w 2857"/>
                  <a:gd name="T23" fmla="*/ 1712 h 1725"/>
                  <a:gd name="T24" fmla="*/ 1469 w 2857"/>
                  <a:gd name="T25" fmla="*/ 1719 h 1725"/>
                  <a:gd name="T26" fmla="*/ 1450 w 2857"/>
                  <a:gd name="T27" fmla="*/ 1724 h 1725"/>
                  <a:gd name="T28" fmla="*/ 1428 w 2857"/>
                  <a:gd name="T29" fmla="*/ 1725 h 1725"/>
                  <a:gd name="T30" fmla="*/ 1407 w 2857"/>
                  <a:gd name="T31" fmla="*/ 1724 h 1725"/>
                  <a:gd name="T32" fmla="*/ 1387 w 2857"/>
                  <a:gd name="T33" fmla="*/ 1719 h 1725"/>
                  <a:gd name="T34" fmla="*/ 1371 w 2857"/>
                  <a:gd name="T35" fmla="*/ 1712 h 1725"/>
                  <a:gd name="T36" fmla="*/ 31 w 2857"/>
                  <a:gd name="T37" fmla="*/ 908 h 1725"/>
                  <a:gd name="T38" fmla="*/ 16 w 2857"/>
                  <a:gd name="T39" fmla="*/ 897 h 1725"/>
                  <a:gd name="T40" fmla="*/ 5 w 2857"/>
                  <a:gd name="T41" fmla="*/ 883 h 1725"/>
                  <a:gd name="T42" fmla="*/ 0 w 2857"/>
                  <a:gd name="T43" fmla="*/ 869 h 1725"/>
                  <a:gd name="T44" fmla="*/ 0 w 2857"/>
                  <a:gd name="T45" fmla="*/ 854 h 1725"/>
                  <a:gd name="T46" fmla="*/ 5 w 2857"/>
                  <a:gd name="T47" fmla="*/ 841 h 1725"/>
                  <a:gd name="T48" fmla="*/ 16 w 2857"/>
                  <a:gd name="T49" fmla="*/ 828 h 1725"/>
                  <a:gd name="T50" fmla="*/ 31 w 2857"/>
                  <a:gd name="T51" fmla="*/ 816 h 1725"/>
                  <a:gd name="T52" fmla="*/ 1371 w 2857"/>
                  <a:gd name="T53" fmla="*/ 12 h 1725"/>
                  <a:gd name="T54" fmla="*/ 1387 w 2857"/>
                  <a:gd name="T55" fmla="*/ 4 h 1725"/>
                  <a:gd name="T56" fmla="*/ 1407 w 2857"/>
                  <a:gd name="T57" fmla="*/ 1 h 1725"/>
                  <a:gd name="T58" fmla="*/ 1428 w 2857"/>
                  <a:gd name="T59" fmla="*/ 0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5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4"/>
                    </a:lnTo>
                    <a:lnTo>
                      <a:pt x="1486" y="12"/>
                    </a:lnTo>
                    <a:lnTo>
                      <a:pt x="2826" y="816"/>
                    </a:lnTo>
                    <a:lnTo>
                      <a:pt x="2844" y="830"/>
                    </a:lnTo>
                    <a:lnTo>
                      <a:pt x="2853" y="846"/>
                    </a:lnTo>
                    <a:lnTo>
                      <a:pt x="2857" y="862"/>
                    </a:lnTo>
                    <a:lnTo>
                      <a:pt x="2853" y="879"/>
                    </a:lnTo>
                    <a:lnTo>
                      <a:pt x="2844" y="894"/>
                    </a:lnTo>
                    <a:lnTo>
                      <a:pt x="2826" y="908"/>
                    </a:lnTo>
                    <a:lnTo>
                      <a:pt x="1486" y="1712"/>
                    </a:lnTo>
                    <a:lnTo>
                      <a:pt x="1469" y="1719"/>
                    </a:lnTo>
                    <a:lnTo>
                      <a:pt x="1450" y="1724"/>
                    </a:lnTo>
                    <a:lnTo>
                      <a:pt x="1428" y="1725"/>
                    </a:lnTo>
                    <a:lnTo>
                      <a:pt x="1407" y="1724"/>
                    </a:lnTo>
                    <a:lnTo>
                      <a:pt x="1387" y="1719"/>
                    </a:lnTo>
                    <a:lnTo>
                      <a:pt x="1371" y="1712"/>
                    </a:lnTo>
                    <a:lnTo>
                      <a:pt x="31" y="908"/>
                    </a:lnTo>
                    <a:lnTo>
                      <a:pt x="16" y="897"/>
                    </a:lnTo>
                    <a:lnTo>
                      <a:pt x="5" y="883"/>
                    </a:lnTo>
                    <a:lnTo>
                      <a:pt x="0" y="869"/>
                    </a:lnTo>
                    <a:lnTo>
                      <a:pt x="0" y="854"/>
                    </a:lnTo>
                    <a:lnTo>
                      <a:pt x="5" y="841"/>
                    </a:lnTo>
                    <a:lnTo>
                      <a:pt x="16" y="828"/>
                    </a:lnTo>
                    <a:lnTo>
                      <a:pt x="31" y="816"/>
                    </a:lnTo>
                    <a:lnTo>
                      <a:pt x="1371" y="12"/>
                    </a:lnTo>
                    <a:lnTo>
                      <a:pt x="1387" y="4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1" name="Freeform 17"/>
              <p:cNvSpPr>
                <a:spLocks/>
              </p:cNvSpPr>
              <p:nvPr/>
            </p:nvSpPr>
            <p:spPr bwMode="auto">
              <a:xfrm>
                <a:off x="822254" y="3053350"/>
                <a:ext cx="888897" cy="534063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7 h 1473"/>
                  <a:gd name="T4" fmla="*/ 1228 w 2455"/>
                  <a:gd name="T5" fmla="*/ 1473 h 1473"/>
                  <a:gd name="T6" fmla="*/ 0 w 2455"/>
                  <a:gd name="T7" fmla="*/ 737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7"/>
                    </a:lnTo>
                    <a:lnTo>
                      <a:pt x="1228" y="1473"/>
                    </a:lnTo>
                    <a:lnTo>
                      <a:pt x="0" y="73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2" name="Freeform 18"/>
              <p:cNvSpPr>
                <a:spLocks/>
              </p:cNvSpPr>
              <p:nvPr/>
            </p:nvSpPr>
            <p:spPr bwMode="auto">
              <a:xfrm>
                <a:off x="1160795" y="3053350"/>
                <a:ext cx="550356" cy="459837"/>
              </a:xfrm>
              <a:custGeom>
                <a:avLst/>
                <a:gdLst>
                  <a:gd name="T0" fmla="*/ 290 w 1517"/>
                  <a:gd name="T1" fmla="*/ 0 h 1271"/>
                  <a:gd name="T2" fmla="*/ 1517 w 1517"/>
                  <a:gd name="T3" fmla="*/ 737 h 1271"/>
                  <a:gd name="T4" fmla="*/ 627 w 1517"/>
                  <a:gd name="T5" fmla="*/ 1271 h 1271"/>
                  <a:gd name="T6" fmla="*/ 603 w 1517"/>
                  <a:gd name="T7" fmla="*/ 1241 h 1271"/>
                  <a:gd name="T8" fmla="*/ 586 w 1517"/>
                  <a:gd name="T9" fmla="*/ 1212 h 1271"/>
                  <a:gd name="T10" fmla="*/ 577 w 1517"/>
                  <a:gd name="T11" fmla="*/ 1182 h 1271"/>
                  <a:gd name="T12" fmla="*/ 572 w 1517"/>
                  <a:gd name="T13" fmla="*/ 1151 h 1271"/>
                  <a:gd name="T14" fmla="*/ 572 w 1517"/>
                  <a:gd name="T15" fmla="*/ 1120 h 1271"/>
                  <a:gd name="T16" fmla="*/ 574 w 1517"/>
                  <a:gd name="T17" fmla="*/ 1090 h 1271"/>
                  <a:gd name="T18" fmla="*/ 580 w 1517"/>
                  <a:gd name="T19" fmla="*/ 1058 h 1271"/>
                  <a:gd name="T20" fmla="*/ 587 w 1517"/>
                  <a:gd name="T21" fmla="*/ 1027 h 1271"/>
                  <a:gd name="T22" fmla="*/ 595 w 1517"/>
                  <a:gd name="T23" fmla="*/ 995 h 1271"/>
                  <a:gd name="T24" fmla="*/ 601 w 1517"/>
                  <a:gd name="T25" fmla="*/ 964 h 1271"/>
                  <a:gd name="T26" fmla="*/ 606 w 1517"/>
                  <a:gd name="T27" fmla="*/ 932 h 1271"/>
                  <a:gd name="T28" fmla="*/ 608 w 1517"/>
                  <a:gd name="T29" fmla="*/ 901 h 1271"/>
                  <a:gd name="T30" fmla="*/ 606 w 1517"/>
                  <a:gd name="T31" fmla="*/ 871 h 1271"/>
                  <a:gd name="T32" fmla="*/ 600 w 1517"/>
                  <a:gd name="T33" fmla="*/ 839 h 1271"/>
                  <a:gd name="T34" fmla="*/ 590 w 1517"/>
                  <a:gd name="T35" fmla="*/ 819 h 1271"/>
                  <a:gd name="T36" fmla="*/ 574 w 1517"/>
                  <a:gd name="T37" fmla="*/ 797 h 1271"/>
                  <a:gd name="T38" fmla="*/ 556 w 1517"/>
                  <a:gd name="T39" fmla="*/ 776 h 1271"/>
                  <a:gd name="T40" fmla="*/ 532 w 1517"/>
                  <a:gd name="T41" fmla="*/ 754 h 1271"/>
                  <a:gd name="T42" fmla="*/ 515 w 1517"/>
                  <a:gd name="T43" fmla="*/ 737 h 1271"/>
                  <a:gd name="T44" fmla="*/ 498 w 1517"/>
                  <a:gd name="T45" fmla="*/ 718 h 1271"/>
                  <a:gd name="T46" fmla="*/ 483 w 1517"/>
                  <a:gd name="T47" fmla="*/ 700 h 1271"/>
                  <a:gd name="T48" fmla="*/ 471 w 1517"/>
                  <a:gd name="T49" fmla="*/ 681 h 1271"/>
                  <a:gd name="T50" fmla="*/ 465 w 1517"/>
                  <a:gd name="T51" fmla="*/ 660 h 1271"/>
                  <a:gd name="T52" fmla="*/ 465 w 1517"/>
                  <a:gd name="T53" fmla="*/ 639 h 1271"/>
                  <a:gd name="T54" fmla="*/ 470 w 1517"/>
                  <a:gd name="T55" fmla="*/ 617 h 1271"/>
                  <a:gd name="T56" fmla="*/ 479 w 1517"/>
                  <a:gd name="T57" fmla="*/ 596 h 1271"/>
                  <a:gd name="T58" fmla="*/ 490 w 1517"/>
                  <a:gd name="T59" fmla="*/ 575 h 1271"/>
                  <a:gd name="T60" fmla="*/ 502 w 1517"/>
                  <a:gd name="T61" fmla="*/ 554 h 1271"/>
                  <a:gd name="T62" fmla="*/ 511 w 1517"/>
                  <a:gd name="T63" fmla="*/ 533 h 1271"/>
                  <a:gd name="T64" fmla="*/ 519 w 1517"/>
                  <a:gd name="T65" fmla="*/ 512 h 1271"/>
                  <a:gd name="T66" fmla="*/ 521 w 1517"/>
                  <a:gd name="T67" fmla="*/ 490 h 1271"/>
                  <a:gd name="T68" fmla="*/ 517 w 1517"/>
                  <a:gd name="T69" fmla="*/ 467 h 1271"/>
                  <a:gd name="T70" fmla="*/ 503 w 1517"/>
                  <a:gd name="T71" fmla="*/ 439 h 1271"/>
                  <a:gd name="T72" fmla="*/ 482 w 1517"/>
                  <a:gd name="T73" fmla="*/ 410 h 1271"/>
                  <a:gd name="T74" fmla="*/ 454 w 1517"/>
                  <a:gd name="T75" fmla="*/ 384 h 1271"/>
                  <a:gd name="T76" fmla="*/ 422 w 1517"/>
                  <a:gd name="T77" fmla="*/ 357 h 1271"/>
                  <a:gd name="T78" fmla="*/ 384 w 1517"/>
                  <a:gd name="T79" fmla="*/ 332 h 1271"/>
                  <a:gd name="T80" fmla="*/ 344 w 1517"/>
                  <a:gd name="T81" fmla="*/ 306 h 1271"/>
                  <a:gd name="T82" fmla="*/ 301 w 1517"/>
                  <a:gd name="T83" fmla="*/ 283 h 1271"/>
                  <a:gd name="T84" fmla="*/ 257 w 1517"/>
                  <a:gd name="T85" fmla="*/ 261 h 1271"/>
                  <a:gd name="T86" fmla="*/ 213 w 1517"/>
                  <a:gd name="T87" fmla="*/ 242 h 1271"/>
                  <a:gd name="T88" fmla="*/ 170 w 1517"/>
                  <a:gd name="T89" fmla="*/ 223 h 1271"/>
                  <a:gd name="T90" fmla="*/ 128 w 1517"/>
                  <a:gd name="T91" fmla="*/ 207 h 1271"/>
                  <a:gd name="T92" fmla="*/ 91 w 1517"/>
                  <a:gd name="T93" fmla="*/ 192 h 1271"/>
                  <a:gd name="T94" fmla="*/ 78 w 1517"/>
                  <a:gd name="T95" fmla="*/ 190 h 1271"/>
                  <a:gd name="T96" fmla="*/ 63 w 1517"/>
                  <a:gd name="T97" fmla="*/ 186 h 1271"/>
                  <a:gd name="T98" fmla="*/ 43 w 1517"/>
                  <a:gd name="T99" fmla="*/ 183 h 1271"/>
                  <a:gd name="T100" fmla="*/ 22 w 1517"/>
                  <a:gd name="T101" fmla="*/ 178 h 1271"/>
                  <a:gd name="T102" fmla="*/ 0 w 1517"/>
                  <a:gd name="T103" fmla="*/ 174 h 1271"/>
                  <a:gd name="T104" fmla="*/ 290 w 1517"/>
                  <a:gd name="T10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17" h="1271">
                    <a:moveTo>
                      <a:pt x="290" y="0"/>
                    </a:moveTo>
                    <a:lnTo>
                      <a:pt x="1517" y="737"/>
                    </a:lnTo>
                    <a:lnTo>
                      <a:pt x="627" y="1271"/>
                    </a:lnTo>
                    <a:lnTo>
                      <a:pt x="603" y="1241"/>
                    </a:lnTo>
                    <a:lnTo>
                      <a:pt x="586" y="1212"/>
                    </a:lnTo>
                    <a:lnTo>
                      <a:pt x="577" y="1182"/>
                    </a:lnTo>
                    <a:lnTo>
                      <a:pt x="572" y="1151"/>
                    </a:lnTo>
                    <a:lnTo>
                      <a:pt x="572" y="1120"/>
                    </a:lnTo>
                    <a:lnTo>
                      <a:pt x="574" y="1090"/>
                    </a:lnTo>
                    <a:lnTo>
                      <a:pt x="580" y="1058"/>
                    </a:lnTo>
                    <a:lnTo>
                      <a:pt x="587" y="1027"/>
                    </a:lnTo>
                    <a:lnTo>
                      <a:pt x="595" y="995"/>
                    </a:lnTo>
                    <a:lnTo>
                      <a:pt x="601" y="964"/>
                    </a:lnTo>
                    <a:lnTo>
                      <a:pt x="606" y="932"/>
                    </a:lnTo>
                    <a:lnTo>
                      <a:pt x="608" y="901"/>
                    </a:lnTo>
                    <a:lnTo>
                      <a:pt x="606" y="871"/>
                    </a:lnTo>
                    <a:lnTo>
                      <a:pt x="600" y="839"/>
                    </a:lnTo>
                    <a:lnTo>
                      <a:pt x="590" y="819"/>
                    </a:lnTo>
                    <a:lnTo>
                      <a:pt x="574" y="797"/>
                    </a:lnTo>
                    <a:lnTo>
                      <a:pt x="556" y="776"/>
                    </a:lnTo>
                    <a:lnTo>
                      <a:pt x="532" y="754"/>
                    </a:lnTo>
                    <a:lnTo>
                      <a:pt x="515" y="737"/>
                    </a:lnTo>
                    <a:lnTo>
                      <a:pt x="498" y="718"/>
                    </a:lnTo>
                    <a:lnTo>
                      <a:pt x="483" y="700"/>
                    </a:lnTo>
                    <a:lnTo>
                      <a:pt x="471" y="681"/>
                    </a:lnTo>
                    <a:lnTo>
                      <a:pt x="465" y="660"/>
                    </a:lnTo>
                    <a:lnTo>
                      <a:pt x="465" y="639"/>
                    </a:lnTo>
                    <a:lnTo>
                      <a:pt x="470" y="617"/>
                    </a:lnTo>
                    <a:lnTo>
                      <a:pt x="479" y="596"/>
                    </a:lnTo>
                    <a:lnTo>
                      <a:pt x="490" y="575"/>
                    </a:lnTo>
                    <a:lnTo>
                      <a:pt x="502" y="554"/>
                    </a:lnTo>
                    <a:lnTo>
                      <a:pt x="511" y="533"/>
                    </a:lnTo>
                    <a:lnTo>
                      <a:pt x="519" y="512"/>
                    </a:lnTo>
                    <a:lnTo>
                      <a:pt x="521" y="490"/>
                    </a:lnTo>
                    <a:lnTo>
                      <a:pt x="517" y="467"/>
                    </a:lnTo>
                    <a:lnTo>
                      <a:pt x="503" y="439"/>
                    </a:lnTo>
                    <a:lnTo>
                      <a:pt x="482" y="410"/>
                    </a:lnTo>
                    <a:lnTo>
                      <a:pt x="454" y="384"/>
                    </a:lnTo>
                    <a:lnTo>
                      <a:pt x="422" y="357"/>
                    </a:lnTo>
                    <a:lnTo>
                      <a:pt x="384" y="332"/>
                    </a:lnTo>
                    <a:lnTo>
                      <a:pt x="344" y="306"/>
                    </a:lnTo>
                    <a:lnTo>
                      <a:pt x="301" y="283"/>
                    </a:lnTo>
                    <a:lnTo>
                      <a:pt x="257" y="261"/>
                    </a:lnTo>
                    <a:lnTo>
                      <a:pt x="213" y="242"/>
                    </a:lnTo>
                    <a:lnTo>
                      <a:pt x="170" y="223"/>
                    </a:lnTo>
                    <a:lnTo>
                      <a:pt x="128" y="207"/>
                    </a:lnTo>
                    <a:lnTo>
                      <a:pt x="91" y="192"/>
                    </a:lnTo>
                    <a:lnTo>
                      <a:pt x="78" y="190"/>
                    </a:lnTo>
                    <a:lnTo>
                      <a:pt x="63" y="186"/>
                    </a:lnTo>
                    <a:lnTo>
                      <a:pt x="43" y="183"/>
                    </a:lnTo>
                    <a:lnTo>
                      <a:pt x="22" y="178"/>
                    </a:lnTo>
                    <a:lnTo>
                      <a:pt x="0" y="174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377A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3" name="Freeform 19"/>
              <p:cNvSpPr>
                <a:spLocks/>
              </p:cNvSpPr>
              <p:nvPr/>
            </p:nvSpPr>
            <p:spPr bwMode="auto">
              <a:xfrm>
                <a:off x="1126398" y="3234388"/>
                <a:ext cx="70605" cy="47070"/>
              </a:xfrm>
              <a:custGeom>
                <a:avLst/>
                <a:gdLst>
                  <a:gd name="T0" fmla="*/ 100 w 197"/>
                  <a:gd name="T1" fmla="*/ 0 h 131"/>
                  <a:gd name="T2" fmla="*/ 126 w 197"/>
                  <a:gd name="T3" fmla="*/ 3 h 131"/>
                  <a:gd name="T4" fmla="*/ 149 w 197"/>
                  <a:gd name="T5" fmla="*/ 9 h 131"/>
                  <a:gd name="T6" fmla="*/ 168 w 197"/>
                  <a:gd name="T7" fmla="*/ 19 h 131"/>
                  <a:gd name="T8" fmla="*/ 183 w 197"/>
                  <a:gd name="T9" fmla="*/ 32 h 131"/>
                  <a:gd name="T10" fmla="*/ 194 w 197"/>
                  <a:gd name="T11" fmla="*/ 47 h 131"/>
                  <a:gd name="T12" fmla="*/ 197 w 197"/>
                  <a:gd name="T13" fmla="*/ 64 h 131"/>
                  <a:gd name="T14" fmla="*/ 195 w 197"/>
                  <a:gd name="T15" fmla="*/ 82 h 131"/>
                  <a:gd name="T16" fmla="*/ 185 w 197"/>
                  <a:gd name="T17" fmla="*/ 99 h 131"/>
                  <a:gd name="T18" fmla="*/ 169 w 197"/>
                  <a:gd name="T19" fmla="*/ 112 h 131"/>
                  <a:gd name="T20" fmla="*/ 148 w 197"/>
                  <a:gd name="T21" fmla="*/ 123 h 131"/>
                  <a:gd name="T22" fmla="*/ 123 w 197"/>
                  <a:gd name="T23" fmla="*/ 129 h 131"/>
                  <a:gd name="T24" fmla="*/ 96 w 197"/>
                  <a:gd name="T25" fmla="*/ 131 h 131"/>
                  <a:gd name="T26" fmla="*/ 69 w 197"/>
                  <a:gd name="T27" fmla="*/ 128 h 131"/>
                  <a:gd name="T28" fmla="*/ 45 w 197"/>
                  <a:gd name="T29" fmla="*/ 121 h 131"/>
                  <a:gd name="T30" fmla="*/ 26 w 197"/>
                  <a:gd name="T31" fmla="*/ 110 h 131"/>
                  <a:gd name="T32" fmla="*/ 11 w 197"/>
                  <a:gd name="T33" fmla="*/ 95 h 131"/>
                  <a:gd name="T34" fmla="*/ 1 w 197"/>
                  <a:gd name="T35" fmla="*/ 78 h 131"/>
                  <a:gd name="T36" fmla="*/ 0 w 197"/>
                  <a:gd name="T37" fmla="*/ 61 h 131"/>
                  <a:gd name="T38" fmla="*/ 5 w 197"/>
                  <a:gd name="T39" fmla="*/ 44 h 131"/>
                  <a:gd name="T40" fmla="*/ 16 w 197"/>
                  <a:gd name="T41" fmla="*/ 30 h 131"/>
                  <a:gd name="T42" fmla="*/ 33 w 197"/>
                  <a:gd name="T43" fmla="*/ 17 h 131"/>
                  <a:gd name="T44" fmla="*/ 52 w 197"/>
                  <a:gd name="T45" fmla="*/ 8 h 131"/>
                  <a:gd name="T46" fmla="*/ 75 w 197"/>
                  <a:gd name="T47" fmla="*/ 2 h 131"/>
                  <a:gd name="T48" fmla="*/ 100 w 197"/>
                  <a:gd name="T4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7" h="131">
                    <a:moveTo>
                      <a:pt x="100" y="0"/>
                    </a:moveTo>
                    <a:lnTo>
                      <a:pt x="126" y="3"/>
                    </a:lnTo>
                    <a:lnTo>
                      <a:pt x="149" y="9"/>
                    </a:lnTo>
                    <a:lnTo>
                      <a:pt x="168" y="19"/>
                    </a:lnTo>
                    <a:lnTo>
                      <a:pt x="183" y="32"/>
                    </a:lnTo>
                    <a:lnTo>
                      <a:pt x="194" y="47"/>
                    </a:lnTo>
                    <a:lnTo>
                      <a:pt x="197" y="64"/>
                    </a:lnTo>
                    <a:lnTo>
                      <a:pt x="195" y="82"/>
                    </a:lnTo>
                    <a:lnTo>
                      <a:pt x="185" y="99"/>
                    </a:lnTo>
                    <a:lnTo>
                      <a:pt x="169" y="112"/>
                    </a:lnTo>
                    <a:lnTo>
                      <a:pt x="148" y="123"/>
                    </a:lnTo>
                    <a:lnTo>
                      <a:pt x="123" y="129"/>
                    </a:lnTo>
                    <a:lnTo>
                      <a:pt x="96" y="131"/>
                    </a:lnTo>
                    <a:lnTo>
                      <a:pt x="69" y="128"/>
                    </a:lnTo>
                    <a:lnTo>
                      <a:pt x="45" y="121"/>
                    </a:lnTo>
                    <a:lnTo>
                      <a:pt x="26" y="110"/>
                    </a:lnTo>
                    <a:lnTo>
                      <a:pt x="11" y="95"/>
                    </a:lnTo>
                    <a:lnTo>
                      <a:pt x="1" y="78"/>
                    </a:lnTo>
                    <a:lnTo>
                      <a:pt x="0" y="61"/>
                    </a:lnTo>
                    <a:lnTo>
                      <a:pt x="5" y="44"/>
                    </a:lnTo>
                    <a:lnTo>
                      <a:pt x="16" y="30"/>
                    </a:lnTo>
                    <a:lnTo>
                      <a:pt x="33" y="17"/>
                    </a:lnTo>
                    <a:lnTo>
                      <a:pt x="52" y="8"/>
                    </a:lnTo>
                    <a:lnTo>
                      <a:pt x="75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4" name="Freeform 20"/>
              <p:cNvSpPr>
                <a:spLocks/>
              </p:cNvSpPr>
              <p:nvPr/>
            </p:nvSpPr>
            <p:spPr bwMode="auto">
              <a:xfrm>
                <a:off x="1092000" y="3355684"/>
                <a:ext cx="103192" cy="68794"/>
              </a:xfrm>
              <a:custGeom>
                <a:avLst/>
                <a:gdLst>
                  <a:gd name="T0" fmla="*/ 146 w 286"/>
                  <a:gd name="T1" fmla="*/ 0 h 189"/>
                  <a:gd name="T2" fmla="*/ 177 w 286"/>
                  <a:gd name="T3" fmla="*/ 2 h 189"/>
                  <a:gd name="T4" fmla="*/ 206 w 286"/>
                  <a:gd name="T5" fmla="*/ 9 h 189"/>
                  <a:gd name="T6" fmla="*/ 232 w 286"/>
                  <a:gd name="T7" fmla="*/ 20 h 189"/>
                  <a:gd name="T8" fmla="*/ 254 w 286"/>
                  <a:gd name="T9" fmla="*/ 35 h 189"/>
                  <a:gd name="T10" fmla="*/ 270 w 286"/>
                  <a:gd name="T11" fmla="*/ 52 h 189"/>
                  <a:gd name="T12" fmla="*/ 281 w 286"/>
                  <a:gd name="T13" fmla="*/ 71 h 189"/>
                  <a:gd name="T14" fmla="*/ 286 w 286"/>
                  <a:gd name="T15" fmla="*/ 91 h 189"/>
                  <a:gd name="T16" fmla="*/ 283 w 286"/>
                  <a:gd name="T17" fmla="*/ 114 h 189"/>
                  <a:gd name="T18" fmla="*/ 272 w 286"/>
                  <a:gd name="T19" fmla="*/ 135 h 189"/>
                  <a:gd name="T20" fmla="*/ 255 w 286"/>
                  <a:gd name="T21" fmla="*/ 153 h 189"/>
                  <a:gd name="T22" fmla="*/ 232 w 286"/>
                  <a:gd name="T23" fmla="*/ 169 h 189"/>
                  <a:gd name="T24" fmla="*/ 204 w 286"/>
                  <a:gd name="T25" fmla="*/ 180 h 189"/>
                  <a:gd name="T26" fmla="*/ 173 w 286"/>
                  <a:gd name="T27" fmla="*/ 187 h 189"/>
                  <a:gd name="T28" fmla="*/ 139 w 286"/>
                  <a:gd name="T29" fmla="*/ 189 h 189"/>
                  <a:gd name="T30" fmla="*/ 105 w 286"/>
                  <a:gd name="T31" fmla="*/ 186 h 189"/>
                  <a:gd name="T32" fmla="*/ 73 w 286"/>
                  <a:gd name="T33" fmla="*/ 177 h 189"/>
                  <a:gd name="T34" fmla="*/ 47 w 286"/>
                  <a:gd name="T35" fmla="*/ 165 h 189"/>
                  <a:gd name="T36" fmla="*/ 25 w 286"/>
                  <a:gd name="T37" fmla="*/ 149 h 189"/>
                  <a:gd name="T38" fmla="*/ 9 w 286"/>
                  <a:gd name="T39" fmla="*/ 130 h 189"/>
                  <a:gd name="T40" fmla="*/ 1 w 286"/>
                  <a:gd name="T41" fmla="*/ 110 h 189"/>
                  <a:gd name="T42" fmla="*/ 0 w 286"/>
                  <a:gd name="T43" fmla="*/ 88 h 189"/>
                  <a:gd name="T44" fmla="*/ 4 w 286"/>
                  <a:gd name="T45" fmla="*/ 66 h 189"/>
                  <a:gd name="T46" fmla="*/ 18 w 286"/>
                  <a:gd name="T47" fmla="*/ 47 h 189"/>
                  <a:gd name="T48" fmla="*/ 35 w 286"/>
                  <a:gd name="T49" fmla="*/ 31 h 189"/>
                  <a:gd name="T50" fmla="*/ 58 w 286"/>
                  <a:gd name="T51" fmla="*/ 18 h 189"/>
                  <a:gd name="T52" fmla="*/ 84 w 286"/>
                  <a:gd name="T53" fmla="*/ 7 h 189"/>
                  <a:gd name="T54" fmla="*/ 113 w 286"/>
                  <a:gd name="T55" fmla="*/ 1 h 189"/>
                  <a:gd name="T56" fmla="*/ 146 w 286"/>
                  <a:gd name="T5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6" h="189">
                    <a:moveTo>
                      <a:pt x="146" y="0"/>
                    </a:moveTo>
                    <a:lnTo>
                      <a:pt x="177" y="2"/>
                    </a:lnTo>
                    <a:lnTo>
                      <a:pt x="206" y="9"/>
                    </a:lnTo>
                    <a:lnTo>
                      <a:pt x="232" y="20"/>
                    </a:lnTo>
                    <a:lnTo>
                      <a:pt x="254" y="35"/>
                    </a:lnTo>
                    <a:lnTo>
                      <a:pt x="270" y="52"/>
                    </a:lnTo>
                    <a:lnTo>
                      <a:pt x="281" y="71"/>
                    </a:lnTo>
                    <a:lnTo>
                      <a:pt x="286" y="91"/>
                    </a:lnTo>
                    <a:lnTo>
                      <a:pt x="283" y="114"/>
                    </a:lnTo>
                    <a:lnTo>
                      <a:pt x="272" y="135"/>
                    </a:lnTo>
                    <a:lnTo>
                      <a:pt x="255" y="153"/>
                    </a:lnTo>
                    <a:lnTo>
                      <a:pt x="232" y="169"/>
                    </a:lnTo>
                    <a:lnTo>
                      <a:pt x="204" y="180"/>
                    </a:lnTo>
                    <a:lnTo>
                      <a:pt x="173" y="187"/>
                    </a:lnTo>
                    <a:lnTo>
                      <a:pt x="139" y="189"/>
                    </a:lnTo>
                    <a:lnTo>
                      <a:pt x="105" y="186"/>
                    </a:lnTo>
                    <a:lnTo>
                      <a:pt x="73" y="177"/>
                    </a:lnTo>
                    <a:lnTo>
                      <a:pt x="47" y="165"/>
                    </a:lnTo>
                    <a:lnTo>
                      <a:pt x="25" y="149"/>
                    </a:lnTo>
                    <a:lnTo>
                      <a:pt x="9" y="130"/>
                    </a:lnTo>
                    <a:lnTo>
                      <a:pt x="1" y="110"/>
                    </a:lnTo>
                    <a:lnTo>
                      <a:pt x="0" y="88"/>
                    </a:lnTo>
                    <a:lnTo>
                      <a:pt x="4" y="66"/>
                    </a:lnTo>
                    <a:lnTo>
                      <a:pt x="18" y="47"/>
                    </a:lnTo>
                    <a:lnTo>
                      <a:pt x="35" y="31"/>
                    </a:lnTo>
                    <a:lnTo>
                      <a:pt x="58" y="18"/>
                    </a:lnTo>
                    <a:lnTo>
                      <a:pt x="84" y="7"/>
                    </a:lnTo>
                    <a:lnTo>
                      <a:pt x="113" y="1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5" name="Freeform 21"/>
              <p:cNvSpPr>
                <a:spLocks/>
              </p:cNvSpPr>
              <p:nvPr/>
            </p:nvSpPr>
            <p:spPr bwMode="auto">
              <a:xfrm>
                <a:off x="1428731" y="3250682"/>
                <a:ext cx="92330" cy="61553"/>
              </a:xfrm>
              <a:custGeom>
                <a:avLst/>
                <a:gdLst>
                  <a:gd name="T0" fmla="*/ 130 w 254"/>
                  <a:gd name="T1" fmla="*/ 0 h 168"/>
                  <a:gd name="T2" fmla="*/ 159 w 254"/>
                  <a:gd name="T3" fmla="*/ 3 h 168"/>
                  <a:gd name="T4" fmla="*/ 184 w 254"/>
                  <a:gd name="T5" fmla="*/ 9 h 168"/>
                  <a:gd name="T6" fmla="*/ 207 w 254"/>
                  <a:gd name="T7" fmla="*/ 18 h 168"/>
                  <a:gd name="T8" fmla="*/ 226 w 254"/>
                  <a:gd name="T9" fmla="*/ 32 h 168"/>
                  <a:gd name="T10" fmla="*/ 241 w 254"/>
                  <a:gd name="T11" fmla="*/ 46 h 168"/>
                  <a:gd name="T12" fmla="*/ 251 w 254"/>
                  <a:gd name="T13" fmla="*/ 64 h 168"/>
                  <a:gd name="T14" fmla="*/ 254 w 254"/>
                  <a:gd name="T15" fmla="*/ 83 h 168"/>
                  <a:gd name="T16" fmla="*/ 252 w 254"/>
                  <a:gd name="T17" fmla="*/ 103 h 168"/>
                  <a:gd name="T18" fmla="*/ 242 w 254"/>
                  <a:gd name="T19" fmla="*/ 121 h 168"/>
                  <a:gd name="T20" fmla="*/ 228 w 254"/>
                  <a:gd name="T21" fmla="*/ 137 h 168"/>
                  <a:gd name="T22" fmla="*/ 207 w 254"/>
                  <a:gd name="T23" fmla="*/ 150 h 168"/>
                  <a:gd name="T24" fmla="*/ 183 w 254"/>
                  <a:gd name="T25" fmla="*/ 161 h 168"/>
                  <a:gd name="T26" fmla="*/ 155 w 254"/>
                  <a:gd name="T27" fmla="*/ 167 h 168"/>
                  <a:gd name="T28" fmla="*/ 125 w 254"/>
                  <a:gd name="T29" fmla="*/ 168 h 168"/>
                  <a:gd name="T30" fmla="*/ 95 w 254"/>
                  <a:gd name="T31" fmla="*/ 166 h 168"/>
                  <a:gd name="T32" fmla="*/ 67 w 254"/>
                  <a:gd name="T33" fmla="*/ 159 h 168"/>
                  <a:gd name="T34" fmla="*/ 44 w 254"/>
                  <a:gd name="T35" fmla="*/ 148 h 168"/>
                  <a:gd name="T36" fmla="*/ 25 w 254"/>
                  <a:gd name="T37" fmla="*/ 133 h 168"/>
                  <a:gd name="T38" fmla="*/ 10 w 254"/>
                  <a:gd name="T39" fmla="*/ 116 h 168"/>
                  <a:gd name="T40" fmla="*/ 3 w 254"/>
                  <a:gd name="T41" fmla="*/ 98 h 168"/>
                  <a:gd name="T42" fmla="*/ 0 w 254"/>
                  <a:gd name="T43" fmla="*/ 79 h 168"/>
                  <a:gd name="T44" fmla="*/ 6 w 254"/>
                  <a:gd name="T45" fmla="*/ 60 h 168"/>
                  <a:gd name="T46" fmla="*/ 17 w 254"/>
                  <a:gd name="T47" fmla="*/ 43 h 168"/>
                  <a:gd name="T48" fmla="*/ 33 w 254"/>
                  <a:gd name="T49" fmla="*/ 28 h 168"/>
                  <a:gd name="T50" fmla="*/ 54 w 254"/>
                  <a:gd name="T51" fmla="*/ 16 h 168"/>
                  <a:gd name="T52" fmla="*/ 77 w 254"/>
                  <a:gd name="T53" fmla="*/ 8 h 168"/>
                  <a:gd name="T54" fmla="*/ 102 w 254"/>
                  <a:gd name="T55" fmla="*/ 2 h 168"/>
                  <a:gd name="T56" fmla="*/ 130 w 254"/>
                  <a:gd name="T5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4" h="168">
                    <a:moveTo>
                      <a:pt x="130" y="0"/>
                    </a:moveTo>
                    <a:lnTo>
                      <a:pt x="159" y="3"/>
                    </a:lnTo>
                    <a:lnTo>
                      <a:pt x="184" y="9"/>
                    </a:lnTo>
                    <a:lnTo>
                      <a:pt x="207" y="18"/>
                    </a:lnTo>
                    <a:lnTo>
                      <a:pt x="226" y="32"/>
                    </a:lnTo>
                    <a:lnTo>
                      <a:pt x="241" y="46"/>
                    </a:lnTo>
                    <a:lnTo>
                      <a:pt x="251" y="64"/>
                    </a:lnTo>
                    <a:lnTo>
                      <a:pt x="254" y="83"/>
                    </a:lnTo>
                    <a:lnTo>
                      <a:pt x="252" y="103"/>
                    </a:lnTo>
                    <a:lnTo>
                      <a:pt x="242" y="121"/>
                    </a:lnTo>
                    <a:lnTo>
                      <a:pt x="228" y="137"/>
                    </a:lnTo>
                    <a:lnTo>
                      <a:pt x="207" y="150"/>
                    </a:lnTo>
                    <a:lnTo>
                      <a:pt x="183" y="161"/>
                    </a:lnTo>
                    <a:lnTo>
                      <a:pt x="155" y="167"/>
                    </a:lnTo>
                    <a:lnTo>
                      <a:pt x="125" y="168"/>
                    </a:lnTo>
                    <a:lnTo>
                      <a:pt x="95" y="166"/>
                    </a:lnTo>
                    <a:lnTo>
                      <a:pt x="67" y="159"/>
                    </a:lnTo>
                    <a:lnTo>
                      <a:pt x="44" y="148"/>
                    </a:lnTo>
                    <a:lnTo>
                      <a:pt x="25" y="133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9"/>
                    </a:lnTo>
                    <a:lnTo>
                      <a:pt x="6" y="60"/>
                    </a:lnTo>
                    <a:lnTo>
                      <a:pt x="17" y="43"/>
                    </a:lnTo>
                    <a:lnTo>
                      <a:pt x="33" y="28"/>
                    </a:lnTo>
                    <a:lnTo>
                      <a:pt x="54" y="16"/>
                    </a:lnTo>
                    <a:lnTo>
                      <a:pt x="77" y="8"/>
                    </a:lnTo>
                    <a:lnTo>
                      <a:pt x="102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6" name="Freeform 22"/>
              <p:cNvSpPr>
                <a:spLocks/>
              </p:cNvSpPr>
              <p:nvPr/>
            </p:nvSpPr>
            <p:spPr bwMode="auto">
              <a:xfrm>
                <a:off x="1119157" y="3113093"/>
                <a:ext cx="269747" cy="450785"/>
              </a:xfrm>
              <a:custGeom>
                <a:avLst/>
                <a:gdLst>
                  <a:gd name="T0" fmla="*/ 161 w 746"/>
                  <a:gd name="T1" fmla="*/ 14 h 1247"/>
                  <a:gd name="T2" fmla="*/ 247 w 746"/>
                  <a:gd name="T3" fmla="*/ 44 h 1247"/>
                  <a:gd name="T4" fmla="*/ 332 w 746"/>
                  <a:gd name="T5" fmla="*/ 79 h 1247"/>
                  <a:gd name="T6" fmla="*/ 420 w 746"/>
                  <a:gd name="T7" fmla="*/ 120 h 1247"/>
                  <a:gd name="T8" fmla="*/ 503 w 746"/>
                  <a:gd name="T9" fmla="*/ 169 h 1247"/>
                  <a:gd name="T10" fmla="*/ 573 w 746"/>
                  <a:gd name="T11" fmla="*/ 221 h 1247"/>
                  <a:gd name="T12" fmla="*/ 622 w 746"/>
                  <a:gd name="T13" fmla="*/ 276 h 1247"/>
                  <a:gd name="T14" fmla="*/ 640 w 746"/>
                  <a:gd name="T15" fmla="*/ 327 h 1247"/>
                  <a:gd name="T16" fmla="*/ 630 w 746"/>
                  <a:gd name="T17" fmla="*/ 370 h 1247"/>
                  <a:gd name="T18" fmla="*/ 609 w 746"/>
                  <a:gd name="T19" fmla="*/ 412 h 1247"/>
                  <a:gd name="T20" fmla="*/ 589 w 746"/>
                  <a:gd name="T21" fmla="*/ 454 h 1247"/>
                  <a:gd name="T22" fmla="*/ 584 w 746"/>
                  <a:gd name="T23" fmla="*/ 497 h 1247"/>
                  <a:gd name="T24" fmla="*/ 602 w 746"/>
                  <a:gd name="T25" fmla="*/ 537 h 1247"/>
                  <a:gd name="T26" fmla="*/ 634 w 746"/>
                  <a:gd name="T27" fmla="*/ 574 h 1247"/>
                  <a:gd name="T28" fmla="*/ 675 w 746"/>
                  <a:gd name="T29" fmla="*/ 613 h 1247"/>
                  <a:gd name="T30" fmla="*/ 709 w 746"/>
                  <a:gd name="T31" fmla="*/ 656 h 1247"/>
                  <a:gd name="T32" fmla="*/ 725 w 746"/>
                  <a:gd name="T33" fmla="*/ 708 h 1247"/>
                  <a:gd name="T34" fmla="*/ 725 w 746"/>
                  <a:gd name="T35" fmla="*/ 769 h 1247"/>
                  <a:gd name="T36" fmla="*/ 714 w 746"/>
                  <a:gd name="T37" fmla="*/ 832 h 1247"/>
                  <a:gd name="T38" fmla="*/ 699 w 746"/>
                  <a:gd name="T39" fmla="*/ 895 h 1247"/>
                  <a:gd name="T40" fmla="*/ 691 w 746"/>
                  <a:gd name="T41" fmla="*/ 957 h 1247"/>
                  <a:gd name="T42" fmla="*/ 696 w 746"/>
                  <a:gd name="T43" fmla="*/ 1019 h 1247"/>
                  <a:gd name="T44" fmla="*/ 722 w 746"/>
                  <a:gd name="T45" fmla="*/ 1079 h 1247"/>
                  <a:gd name="T46" fmla="*/ 534 w 746"/>
                  <a:gd name="T47" fmla="*/ 1247 h 1247"/>
                  <a:gd name="T48" fmla="*/ 494 w 746"/>
                  <a:gd name="T49" fmla="*/ 1156 h 1247"/>
                  <a:gd name="T50" fmla="*/ 478 w 746"/>
                  <a:gd name="T51" fmla="*/ 1067 h 1247"/>
                  <a:gd name="T52" fmla="*/ 479 w 746"/>
                  <a:gd name="T53" fmla="*/ 983 h 1247"/>
                  <a:gd name="T54" fmla="*/ 491 w 746"/>
                  <a:gd name="T55" fmla="*/ 910 h 1247"/>
                  <a:gd name="T56" fmla="*/ 506 w 746"/>
                  <a:gd name="T57" fmla="*/ 852 h 1247"/>
                  <a:gd name="T58" fmla="*/ 524 w 746"/>
                  <a:gd name="T59" fmla="*/ 794 h 1247"/>
                  <a:gd name="T60" fmla="*/ 535 w 746"/>
                  <a:gd name="T61" fmla="*/ 751 h 1247"/>
                  <a:gd name="T62" fmla="*/ 532 w 746"/>
                  <a:gd name="T63" fmla="*/ 720 h 1247"/>
                  <a:gd name="T64" fmla="*/ 508 w 746"/>
                  <a:gd name="T65" fmla="*/ 690 h 1247"/>
                  <a:gd name="T66" fmla="*/ 473 w 746"/>
                  <a:gd name="T67" fmla="*/ 650 h 1247"/>
                  <a:gd name="T68" fmla="*/ 440 w 746"/>
                  <a:gd name="T69" fmla="*/ 601 h 1247"/>
                  <a:gd name="T70" fmla="*/ 417 w 746"/>
                  <a:gd name="T71" fmla="*/ 542 h 1247"/>
                  <a:gd name="T72" fmla="*/ 409 w 746"/>
                  <a:gd name="T73" fmla="*/ 489 h 1247"/>
                  <a:gd name="T74" fmla="*/ 413 w 746"/>
                  <a:gd name="T75" fmla="*/ 453 h 1247"/>
                  <a:gd name="T76" fmla="*/ 420 w 746"/>
                  <a:gd name="T77" fmla="*/ 421 h 1247"/>
                  <a:gd name="T78" fmla="*/ 431 w 746"/>
                  <a:gd name="T79" fmla="*/ 393 h 1247"/>
                  <a:gd name="T80" fmla="*/ 440 w 746"/>
                  <a:gd name="T81" fmla="*/ 368 h 1247"/>
                  <a:gd name="T82" fmla="*/ 448 w 746"/>
                  <a:gd name="T83" fmla="*/ 345 h 1247"/>
                  <a:gd name="T84" fmla="*/ 449 w 746"/>
                  <a:gd name="T85" fmla="*/ 322 h 1247"/>
                  <a:gd name="T86" fmla="*/ 442 w 746"/>
                  <a:gd name="T87" fmla="*/ 298 h 1247"/>
                  <a:gd name="T88" fmla="*/ 424 w 746"/>
                  <a:gd name="T89" fmla="*/ 274 h 1247"/>
                  <a:gd name="T90" fmla="*/ 391 w 746"/>
                  <a:gd name="T91" fmla="*/ 247 h 1247"/>
                  <a:gd name="T92" fmla="*/ 341 w 746"/>
                  <a:gd name="T93" fmla="*/ 217 h 1247"/>
                  <a:gd name="T94" fmla="*/ 274 w 746"/>
                  <a:gd name="T95" fmla="*/ 182 h 1247"/>
                  <a:gd name="T96" fmla="*/ 183 w 746"/>
                  <a:gd name="T97" fmla="*/ 142 h 1247"/>
                  <a:gd name="T98" fmla="*/ 68 w 746"/>
                  <a:gd name="T99" fmla="*/ 96 h 1247"/>
                  <a:gd name="T100" fmla="*/ 116 w 746"/>
                  <a:gd name="T101" fmla="*/ 0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6" h="1247">
                    <a:moveTo>
                      <a:pt x="116" y="0"/>
                    </a:moveTo>
                    <a:lnTo>
                      <a:pt x="161" y="14"/>
                    </a:lnTo>
                    <a:lnTo>
                      <a:pt x="210" y="29"/>
                    </a:lnTo>
                    <a:lnTo>
                      <a:pt x="247" y="44"/>
                    </a:lnTo>
                    <a:lnTo>
                      <a:pt x="289" y="60"/>
                    </a:lnTo>
                    <a:lnTo>
                      <a:pt x="332" y="79"/>
                    </a:lnTo>
                    <a:lnTo>
                      <a:pt x="376" y="98"/>
                    </a:lnTo>
                    <a:lnTo>
                      <a:pt x="420" y="120"/>
                    </a:lnTo>
                    <a:lnTo>
                      <a:pt x="463" y="143"/>
                    </a:lnTo>
                    <a:lnTo>
                      <a:pt x="503" y="169"/>
                    </a:lnTo>
                    <a:lnTo>
                      <a:pt x="541" y="194"/>
                    </a:lnTo>
                    <a:lnTo>
                      <a:pt x="573" y="221"/>
                    </a:lnTo>
                    <a:lnTo>
                      <a:pt x="601" y="247"/>
                    </a:lnTo>
                    <a:lnTo>
                      <a:pt x="622" y="276"/>
                    </a:lnTo>
                    <a:lnTo>
                      <a:pt x="636" y="304"/>
                    </a:lnTo>
                    <a:lnTo>
                      <a:pt x="640" y="327"/>
                    </a:lnTo>
                    <a:lnTo>
                      <a:pt x="638" y="349"/>
                    </a:lnTo>
                    <a:lnTo>
                      <a:pt x="630" y="370"/>
                    </a:lnTo>
                    <a:lnTo>
                      <a:pt x="621" y="391"/>
                    </a:lnTo>
                    <a:lnTo>
                      <a:pt x="609" y="412"/>
                    </a:lnTo>
                    <a:lnTo>
                      <a:pt x="598" y="433"/>
                    </a:lnTo>
                    <a:lnTo>
                      <a:pt x="589" y="454"/>
                    </a:lnTo>
                    <a:lnTo>
                      <a:pt x="584" y="476"/>
                    </a:lnTo>
                    <a:lnTo>
                      <a:pt x="584" y="497"/>
                    </a:lnTo>
                    <a:lnTo>
                      <a:pt x="590" y="518"/>
                    </a:lnTo>
                    <a:lnTo>
                      <a:pt x="602" y="537"/>
                    </a:lnTo>
                    <a:lnTo>
                      <a:pt x="617" y="555"/>
                    </a:lnTo>
                    <a:lnTo>
                      <a:pt x="634" y="574"/>
                    </a:lnTo>
                    <a:lnTo>
                      <a:pt x="651" y="591"/>
                    </a:lnTo>
                    <a:lnTo>
                      <a:pt x="675" y="613"/>
                    </a:lnTo>
                    <a:lnTo>
                      <a:pt x="693" y="634"/>
                    </a:lnTo>
                    <a:lnTo>
                      <a:pt x="709" y="656"/>
                    </a:lnTo>
                    <a:lnTo>
                      <a:pt x="719" y="676"/>
                    </a:lnTo>
                    <a:lnTo>
                      <a:pt x="725" y="708"/>
                    </a:lnTo>
                    <a:lnTo>
                      <a:pt x="727" y="738"/>
                    </a:lnTo>
                    <a:lnTo>
                      <a:pt x="725" y="769"/>
                    </a:lnTo>
                    <a:lnTo>
                      <a:pt x="720" y="801"/>
                    </a:lnTo>
                    <a:lnTo>
                      <a:pt x="714" y="832"/>
                    </a:lnTo>
                    <a:lnTo>
                      <a:pt x="706" y="864"/>
                    </a:lnTo>
                    <a:lnTo>
                      <a:pt x="699" y="895"/>
                    </a:lnTo>
                    <a:lnTo>
                      <a:pt x="693" y="927"/>
                    </a:lnTo>
                    <a:lnTo>
                      <a:pt x="691" y="957"/>
                    </a:lnTo>
                    <a:lnTo>
                      <a:pt x="691" y="988"/>
                    </a:lnTo>
                    <a:lnTo>
                      <a:pt x="696" y="1019"/>
                    </a:lnTo>
                    <a:lnTo>
                      <a:pt x="705" y="1049"/>
                    </a:lnTo>
                    <a:lnTo>
                      <a:pt x="722" y="1079"/>
                    </a:lnTo>
                    <a:lnTo>
                      <a:pt x="746" y="1108"/>
                    </a:lnTo>
                    <a:lnTo>
                      <a:pt x="534" y="1247"/>
                    </a:lnTo>
                    <a:lnTo>
                      <a:pt x="509" y="1201"/>
                    </a:lnTo>
                    <a:lnTo>
                      <a:pt x="494" y="1156"/>
                    </a:lnTo>
                    <a:lnTo>
                      <a:pt x="483" y="1110"/>
                    </a:lnTo>
                    <a:lnTo>
                      <a:pt x="478" y="1067"/>
                    </a:lnTo>
                    <a:lnTo>
                      <a:pt x="477" y="1023"/>
                    </a:lnTo>
                    <a:lnTo>
                      <a:pt x="479" y="983"/>
                    </a:lnTo>
                    <a:lnTo>
                      <a:pt x="484" y="945"/>
                    </a:lnTo>
                    <a:lnTo>
                      <a:pt x="491" y="910"/>
                    </a:lnTo>
                    <a:lnTo>
                      <a:pt x="499" y="879"/>
                    </a:lnTo>
                    <a:lnTo>
                      <a:pt x="506" y="852"/>
                    </a:lnTo>
                    <a:lnTo>
                      <a:pt x="514" y="820"/>
                    </a:lnTo>
                    <a:lnTo>
                      <a:pt x="524" y="794"/>
                    </a:lnTo>
                    <a:lnTo>
                      <a:pt x="530" y="771"/>
                    </a:lnTo>
                    <a:lnTo>
                      <a:pt x="535" y="751"/>
                    </a:lnTo>
                    <a:lnTo>
                      <a:pt x="536" y="734"/>
                    </a:lnTo>
                    <a:lnTo>
                      <a:pt x="532" y="720"/>
                    </a:lnTo>
                    <a:lnTo>
                      <a:pt x="524" y="707"/>
                    </a:lnTo>
                    <a:lnTo>
                      <a:pt x="508" y="690"/>
                    </a:lnTo>
                    <a:lnTo>
                      <a:pt x="490" y="672"/>
                    </a:lnTo>
                    <a:lnTo>
                      <a:pt x="473" y="650"/>
                    </a:lnTo>
                    <a:lnTo>
                      <a:pt x="456" y="627"/>
                    </a:lnTo>
                    <a:lnTo>
                      <a:pt x="440" y="601"/>
                    </a:lnTo>
                    <a:lnTo>
                      <a:pt x="427" y="574"/>
                    </a:lnTo>
                    <a:lnTo>
                      <a:pt x="417" y="542"/>
                    </a:lnTo>
                    <a:lnTo>
                      <a:pt x="411" y="510"/>
                    </a:lnTo>
                    <a:lnTo>
                      <a:pt x="409" y="489"/>
                    </a:lnTo>
                    <a:lnTo>
                      <a:pt x="410" y="471"/>
                    </a:lnTo>
                    <a:lnTo>
                      <a:pt x="413" y="453"/>
                    </a:lnTo>
                    <a:lnTo>
                      <a:pt x="416" y="437"/>
                    </a:lnTo>
                    <a:lnTo>
                      <a:pt x="420" y="421"/>
                    </a:lnTo>
                    <a:lnTo>
                      <a:pt x="425" y="407"/>
                    </a:lnTo>
                    <a:lnTo>
                      <a:pt x="431" y="393"/>
                    </a:lnTo>
                    <a:lnTo>
                      <a:pt x="436" y="381"/>
                    </a:lnTo>
                    <a:lnTo>
                      <a:pt x="440" y="368"/>
                    </a:lnTo>
                    <a:lnTo>
                      <a:pt x="444" y="356"/>
                    </a:lnTo>
                    <a:lnTo>
                      <a:pt x="448" y="345"/>
                    </a:lnTo>
                    <a:lnTo>
                      <a:pt x="449" y="333"/>
                    </a:lnTo>
                    <a:lnTo>
                      <a:pt x="449" y="322"/>
                    </a:lnTo>
                    <a:lnTo>
                      <a:pt x="447" y="310"/>
                    </a:lnTo>
                    <a:lnTo>
                      <a:pt x="442" y="298"/>
                    </a:lnTo>
                    <a:lnTo>
                      <a:pt x="434" y="286"/>
                    </a:lnTo>
                    <a:lnTo>
                      <a:pt x="424" y="274"/>
                    </a:lnTo>
                    <a:lnTo>
                      <a:pt x="409" y="260"/>
                    </a:lnTo>
                    <a:lnTo>
                      <a:pt x="391" y="247"/>
                    </a:lnTo>
                    <a:lnTo>
                      <a:pt x="368" y="233"/>
                    </a:lnTo>
                    <a:lnTo>
                      <a:pt x="341" y="217"/>
                    </a:lnTo>
                    <a:lnTo>
                      <a:pt x="310" y="200"/>
                    </a:lnTo>
                    <a:lnTo>
                      <a:pt x="274" y="182"/>
                    </a:lnTo>
                    <a:lnTo>
                      <a:pt x="231" y="162"/>
                    </a:lnTo>
                    <a:lnTo>
                      <a:pt x="183" y="142"/>
                    </a:lnTo>
                    <a:lnTo>
                      <a:pt x="129" y="120"/>
                    </a:lnTo>
                    <a:lnTo>
                      <a:pt x="68" y="96"/>
                    </a:lnTo>
                    <a:lnTo>
                      <a:pt x="0" y="7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</p:grpSp>
        <p:sp>
          <p:nvSpPr>
            <p:cNvPr id="260" name="Rectangle 259"/>
            <p:cNvSpPr>
              <a:spLocks noChangeArrowheads="1"/>
            </p:cNvSpPr>
            <p:nvPr/>
          </p:nvSpPr>
          <p:spPr bwMode="auto">
            <a:xfrm>
              <a:off x="2902101" y="3414116"/>
              <a:ext cx="1132168" cy="449538"/>
            </a:xfrm>
            <a:prstGeom prst="rect">
              <a:avLst/>
            </a:prstGeom>
            <a:solidFill>
              <a:srgbClr val="658E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>
                <a:defRPr/>
              </a:pPr>
              <a:r>
                <a:rPr lang="en-US" sz="2400" dirty="0">
                  <a:solidFill>
                    <a:srgbClr val="FFFFFF"/>
                  </a:solidFill>
                  <a:cs typeface="Calibri Light"/>
                </a:rPr>
                <a:t>portal</a:t>
              </a: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4372068" y="4651357"/>
              <a:ext cx="837487" cy="475648"/>
              <a:chOff x="4372068" y="4651789"/>
              <a:chExt cx="837487" cy="475648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4372068" y="4651789"/>
                <a:ext cx="532328" cy="359495"/>
                <a:chOff x="4372068" y="4651789"/>
                <a:chExt cx="532328" cy="359495"/>
              </a:xfrm>
            </p:grpSpPr>
            <p:sp>
              <p:nvSpPr>
                <p:cNvPr id="257" name="Freeform 56"/>
                <p:cNvSpPr>
                  <a:spLocks/>
                </p:cNvSpPr>
                <p:nvPr/>
              </p:nvSpPr>
              <p:spPr bwMode="auto">
                <a:xfrm>
                  <a:off x="4372068" y="4651789"/>
                  <a:ext cx="448217" cy="359495"/>
                </a:xfrm>
                <a:custGeom>
                  <a:avLst/>
                  <a:gdLst>
                    <a:gd name="T0" fmla="*/ 1522 w 1945"/>
                    <a:gd name="T1" fmla="*/ 0 h 1560"/>
                    <a:gd name="T2" fmla="*/ 1573 w 1945"/>
                    <a:gd name="T3" fmla="*/ 13 h 1560"/>
                    <a:gd name="T4" fmla="*/ 1609 w 1945"/>
                    <a:gd name="T5" fmla="*/ 50 h 1560"/>
                    <a:gd name="T6" fmla="*/ 1624 w 1945"/>
                    <a:gd name="T7" fmla="*/ 102 h 1560"/>
                    <a:gd name="T8" fmla="*/ 1621 w 1945"/>
                    <a:gd name="T9" fmla="*/ 301 h 1560"/>
                    <a:gd name="T10" fmla="*/ 1919 w 1945"/>
                    <a:gd name="T11" fmla="*/ 632 h 1560"/>
                    <a:gd name="T12" fmla="*/ 1873 w 1945"/>
                    <a:gd name="T13" fmla="*/ 683 h 1560"/>
                    <a:gd name="T14" fmla="*/ 1538 w 1945"/>
                    <a:gd name="T15" fmla="*/ 381 h 1560"/>
                    <a:gd name="T16" fmla="*/ 1343 w 1945"/>
                    <a:gd name="T17" fmla="*/ 382 h 1560"/>
                    <a:gd name="T18" fmla="*/ 1313 w 1945"/>
                    <a:gd name="T19" fmla="*/ 377 h 1560"/>
                    <a:gd name="T20" fmla="*/ 1063 w 1945"/>
                    <a:gd name="T21" fmla="*/ 643 h 1560"/>
                    <a:gd name="T22" fmla="*/ 1830 w 1945"/>
                    <a:gd name="T23" fmla="*/ 774 h 1560"/>
                    <a:gd name="T24" fmla="*/ 1820 w 1945"/>
                    <a:gd name="T25" fmla="*/ 854 h 1560"/>
                    <a:gd name="T26" fmla="*/ 1063 w 1945"/>
                    <a:gd name="T27" fmla="*/ 802 h 1560"/>
                    <a:gd name="T28" fmla="*/ 1059 w 1945"/>
                    <a:gd name="T29" fmla="*/ 849 h 1560"/>
                    <a:gd name="T30" fmla="*/ 1034 w 1945"/>
                    <a:gd name="T31" fmla="*/ 894 h 1560"/>
                    <a:gd name="T32" fmla="*/ 988 w 1945"/>
                    <a:gd name="T33" fmla="*/ 920 h 1560"/>
                    <a:gd name="T34" fmla="*/ 783 w 1945"/>
                    <a:gd name="T35" fmla="*/ 924 h 1560"/>
                    <a:gd name="T36" fmla="*/ 740 w 1945"/>
                    <a:gd name="T37" fmla="*/ 913 h 1560"/>
                    <a:gd name="T38" fmla="*/ 706 w 1945"/>
                    <a:gd name="T39" fmla="*/ 888 h 1560"/>
                    <a:gd name="T40" fmla="*/ 382 w 1945"/>
                    <a:gd name="T41" fmla="*/ 1007 h 1560"/>
                    <a:gd name="T42" fmla="*/ 1104 w 1945"/>
                    <a:gd name="T43" fmla="*/ 1258 h 1560"/>
                    <a:gd name="T44" fmla="*/ 1123 w 1945"/>
                    <a:gd name="T45" fmla="*/ 1216 h 1560"/>
                    <a:gd name="T46" fmla="*/ 1158 w 1945"/>
                    <a:gd name="T47" fmla="*/ 1189 h 1560"/>
                    <a:gd name="T48" fmla="*/ 1203 w 1945"/>
                    <a:gd name="T49" fmla="*/ 1178 h 1560"/>
                    <a:gd name="T50" fmla="*/ 1408 w 1945"/>
                    <a:gd name="T51" fmla="*/ 1181 h 1560"/>
                    <a:gd name="T52" fmla="*/ 1453 w 1945"/>
                    <a:gd name="T53" fmla="*/ 1208 h 1560"/>
                    <a:gd name="T54" fmla="*/ 1857 w 1945"/>
                    <a:gd name="T55" fmla="*/ 996 h 1560"/>
                    <a:gd name="T56" fmla="*/ 1896 w 1945"/>
                    <a:gd name="T57" fmla="*/ 1052 h 1560"/>
                    <a:gd name="T58" fmla="*/ 1483 w 1945"/>
                    <a:gd name="T59" fmla="*/ 1458 h 1560"/>
                    <a:gd name="T60" fmla="*/ 1469 w 1945"/>
                    <a:gd name="T61" fmla="*/ 1510 h 1560"/>
                    <a:gd name="T62" fmla="*/ 1433 w 1945"/>
                    <a:gd name="T63" fmla="*/ 1547 h 1560"/>
                    <a:gd name="T64" fmla="*/ 1382 w 1945"/>
                    <a:gd name="T65" fmla="*/ 1560 h 1560"/>
                    <a:gd name="T66" fmla="*/ 1176 w 1945"/>
                    <a:gd name="T67" fmla="*/ 1556 h 1560"/>
                    <a:gd name="T68" fmla="*/ 1132 w 1945"/>
                    <a:gd name="T69" fmla="*/ 1531 h 1560"/>
                    <a:gd name="T70" fmla="*/ 1105 w 1945"/>
                    <a:gd name="T71" fmla="*/ 1485 h 1560"/>
                    <a:gd name="T72" fmla="*/ 1101 w 1945"/>
                    <a:gd name="T73" fmla="*/ 1364 h 1560"/>
                    <a:gd name="T74" fmla="*/ 371 w 1945"/>
                    <a:gd name="T75" fmla="*/ 1164 h 1560"/>
                    <a:gd name="T76" fmla="*/ 344 w 1945"/>
                    <a:gd name="T77" fmla="*/ 1200 h 1560"/>
                    <a:gd name="T78" fmla="*/ 303 w 1945"/>
                    <a:gd name="T79" fmla="*/ 1220 h 1560"/>
                    <a:gd name="T80" fmla="*/ 101 w 1945"/>
                    <a:gd name="T81" fmla="*/ 1223 h 1560"/>
                    <a:gd name="T82" fmla="*/ 49 w 1945"/>
                    <a:gd name="T83" fmla="*/ 1209 h 1560"/>
                    <a:gd name="T84" fmla="*/ 13 w 1945"/>
                    <a:gd name="T85" fmla="*/ 1172 h 1560"/>
                    <a:gd name="T86" fmla="*/ 0 w 1945"/>
                    <a:gd name="T87" fmla="*/ 1121 h 1560"/>
                    <a:gd name="T88" fmla="*/ 4 w 1945"/>
                    <a:gd name="T89" fmla="*/ 915 h 1560"/>
                    <a:gd name="T90" fmla="*/ 29 w 1945"/>
                    <a:gd name="T91" fmla="*/ 871 h 1560"/>
                    <a:gd name="T92" fmla="*/ 75 w 1945"/>
                    <a:gd name="T93" fmla="*/ 844 h 1560"/>
                    <a:gd name="T94" fmla="*/ 279 w 1945"/>
                    <a:gd name="T95" fmla="*/ 840 h 1560"/>
                    <a:gd name="T96" fmla="*/ 325 w 1945"/>
                    <a:gd name="T97" fmla="*/ 851 h 1560"/>
                    <a:gd name="T98" fmla="*/ 360 w 1945"/>
                    <a:gd name="T99" fmla="*/ 880 h 1560"/>
                    <a:gd name="T100" fmla="*/ 681 w 1945"/>
                    <a:gd name="T101" fmla="*/ 764 h 1560"/>
                    <a:gd name="T102" fmla="*/ 684 w 1945"/>
                    <a:gd name="T103" fmla="*/ 616 h 1560"/>
                    <a:gd name="T104" fmla="*/ 711 w 1945"/>
                    <a:gd name="T105" fmla="*/ 571 h 1560"/>
                    <a:gd name="T106" fmla="*/ 756 w 1945"/>
                    <a:gd name="T107" fmla="*/ 544 h 1560"/>
                    <a:gd name="T108" fmla="*/ 961 w 1945"/>
                    <a:gd name="T109" fmla="*/ 541 h 1560"/>
                    <a:gd name="T110" fmla="*/ 991 w 1945"/>
                    <a:gd name="T111" fmla="*/ 547 h 1560"/>
                    <a:gd name="T112" fmla="*/ 1242 w 1945"/>
                    <a:gd name="T113" fmla="*/ 281 h 1560"/>
                    <a:gd name="T114" fmla="*/ 1245 w 1945"/>
                    <a:gd name="T115" fmla="*/ 75 h 1560"/>
                    <a:gd name="T116" fmla="*/ 1271 w 1945"/>
                    <a:gd name="T117" fmla="*/ 29 h 1560"/>
                    <a:gd name="T118" fmla="*/ 1317 w 1945"/>
                    <a:gd name="T119" fmla="*/ 4 h 1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45" h="1560">
                      <a:moveTo>
                        <a:pt x="1343" y="0"/>
                      </a:moveTo>
                      <a:lnTo>
                        <a:pt x="1522" y="0"/>
                      </a:lnTo>
                      <a:lnTo>
                        <a:pt x="1549" y="4"/>
                      </a:lnTo>
                      <a:lnTo>
                        <a:pt x="1573" y="13"/>
                      </a:lnTo>
                      <a:lnTo>
                        <a:pt x="1593" y="29"/>
                      </a:lnTo>
                      <a:lnTo>
                        <a:pt x="1609" y="50"/>
                      </a:lnTo>
                      <a:lnTo>
                        <a:pt x="1620" y="75"/>
                      </a:lnTo>
                      <a:lnTo>
                        <a:pt x="1624" y="102"/>
                      </a:lnTo>
                      <a:lnTo>
                        <a:pt x="1624" y="281"/>
                      </a:lnTo>
                      <a:lnTo>
                        <a:pt x="1621" y="301"/>
                      </a:lnTo>
                      <a:lnTo>
                        <a:pt x="1945" y="612"/>
                      </a:lnTo>
                      <a:lnTo>
                        <a:pt x="1919" y="632"/>
                      </a:lnTo>
                      <a:lnTo>
                        <a:pt x="1895" y="657"/>
                      </a:lnTo>
                      <a:lnTo>
                        <a:pt x="1873" y="683"/>
                      </a:lnTo>
                      <a:lnTo>
                        <a:pt x="1552" y="376"/>
                      </a:lnTo>
                      <a:lnTo>
                        <a:pt x="1538" y="381"/>
                      </a:lnTo>
                      <a:lnTo>
                        <a:pt x="1522" y="382"/>
                      </a:lnTo>
                      <a:lnTo>
                        <a:pt x="1343" y="382"/>
                      </a:lnTo>
                      <a:lnTo>
                        <a:pt x="1327" y="381"/>
                      </a:lnTo>
                      <a:lnTo>
                        <a:pt x="1313" y="377"/>
                      </a:lnTo>
                      <a:lnTo>
                        <a:pt x="1060" y="620"/>
                      </a:lnTo>
                      <a:lnTo>
                        <a:pt x="1063" y="643"/>
                      </a:lnTo>
                      <a:lnTo>
                        <a:pt x="1063" y="700"/>
                      </a:lnTo>
                      <a:lnTo>
                        <a:pt x="1830" y="774"/>
                      </a:lnTo>
                      <a:lnTo>
                        <a:pt x="1823" y="813"/>
                      </a:lnTo>
                      <a:lnTo>
                        <a:pt x="1820" y="854"/>
                      </a:lnTo>
                      <a:lnTo>
                        <a:pt x="1821" y="876"/>
                      </a:lnTo>
                      <a:lnTo>
                        <a:pt x="1063" y="802"/>
                      </a:lnTo>
                      <a:lnTo>
                        <a:pt x="1063" y="821"/>
                      </a:lnTo>
                      <a:lnTo>
                        <a:pt x="1059" y="849"/>
                      </a:lnTo>
                      <a:lnTo>
                        <a:pt x="1049" y="873"/>
                      </a:lnTo>
                      <a:lnTo>
                        <a:pt x="1034" y="894"/>
                      </a:lnTo>
                      <a:lnTo>
                        <a:pt x="1013" y="909"/>
                      </a:lnTo>
                      <a:lnTo>
                        <a:pt x="988" y="920"/>
                      </a:lnTo>
                      <a:lnTo>
                        <a:pt x="961" y="924"/>
                      </a:lnTo>
                      <a:lnTo>
                        <a:pt x="783" y="924"/>
                      </a:lnTo>
                      <a:lnTo>
                        <a:pt x="760" y="920"/>
                      </a:lnTo>
                      <a:lnTo>
                        <a:pt x="740" y="913"/>
                      </a:lnTo>
                      <a:lnTo>
                        <a:pt x="722" y="902"/>
                      </a:lnTo>
                      <a:lnTo>
                        <a:pt x="706" y="888"/>
                      </a:lnTo>
                      <a:lnTo>
                        <a:pt x="694" y="869"/>
                      </a:lnTo>
                      <a:lnTo>
                        <a:pt x="382" y="1007"/>
                      </a:lnTo>
                      <a:lnTo>
                        <a:pt x="382" y="1036"/>
                      </a:lnTo>
                      <a:lnTo>
                        <a:pt x="1104" y="1258"/>
                      </a:lnTo>
                      <a:lnTo>
                        <a:pt x="1111" y="1236"/>
                      </a:lnTo>
                      <a:lnTo>
                        <a:pt x="1123" y="1216"/>
                      </a:lnTo>
                      <a:lnTo>
                        <a:pt x="1139" y="1201"/>
                      </a:lnTo>
                      <a:lnTo>
                        <a:pt x="1158" y="1189"/>
                      </a:lnTo>
                      <a:lnTo>
                        <a:pt x="1180" y="1181"/>
                      </a:lnTo>
                      <a:lnTo>
                        <a:pt x="1203" y="1178"/>
                      </a:lnTo>
                      <a:lnTo>
                        <a:pt x="1382" y="1178"/>
                      </a:lnTo>
                      <a:lnTo>
                        <a:pt x="1408" y="1181"/>
                      </a:lnTo>
                      <a:lnTo>
                        <a:pt x="1433" y="1192"/>
                      </a:lnTo>
                      <a:lnTo>
                        <a:pt x="1453" y="1208"/>
                      </a:lnTo>
                      <a:lnTo>
                        <a:pt x="1843" y="965"/>
                      </a:lnTo>
                      <a:lnTo>
                        <a:pt x="1857" y="996"/>
                      </a:lnTo>
                      <a:lnTo>
                        <a:pt x="1875" y="1025"/>
                      </a:lnTo>
                      <a:lnTo>
                        <a:pt x="1896" y="1052"/>
                      </a:lnTo>
                      <a:lnTo>
                        <a:pt x="1483" y="1310"/>
                      </a:lnTo>
                      <a:lnTo>
                        <a:pt x="1483" y="1458"/>
                      </a:lnTo>
                      <a:lnTo>
                        <a:pt x="1480" y="1485"/>
                      </a:lnTo>
                      <a:lnTo>
                        <a:pt x="1469" y="1510"/>
                      </a:lnTo>
                      <a:lnTo>
                        <a:pt x="1453" y="1531"/>
                      </a:lnTo>
                      <a:lnTo>
                        <a:pt x="1433" y="1547"/>
                      </a:lnTo>
                      <a:lnTo>
                        <a:pt x="1408" y="1556"/>
                      </a:lnTo>
                      <a:lnTo>
                        <a:pt x="1382" y="1560"/>
                      </a:lnTo>
                      <a:lnTo>
                        <a:pt x="1203" y="1560"/>
                      </a:lnTo>
                      <a:lnTo>
                        <a:pt x="1176" y="1556"/>
                      </a:lnTo>
                      <a:lnTo>
                        <a:pt x="1152" y="1547"/>
                      </a:lnTo>
                      <a:lnTo>
                        <a:pt x="1132" y="1531"/>
                      </a:lnTo>
                      <a:lnTo>
                        <a:pt x="1115" y="1510"/>
                      </a:lnTo>
                      <a:lnTo>
                        <a:pt x="1105" y="1485"/>
                      </a:lnTo>
                      <a:lnTo>
                        <a:pt x="1101" y="1458"/>
                      </a:lnTo>
                      <a:lnTo>
                        <a:pt x="1101" y="1364"/>
                      </a:lnTo>
                      <a:lnTo>
                        <a:pt x="380" y="1143"/>
                      </a:lnTo>
                      <a:lnTo>
                        <a:pt x="371" y="1164"/>
                      </a:lnTo>
                      <a:lnTo>
                        <a:pt x="360" y="1184"/>
                      </a:lnTo>
                      <a:lnTo>
                        <a:pt x="344" y="1200"/>
                      </a:lnTo>
                      <a:lnTo>
                        <a:pt x="325" y="1212"/>
                      </a:lnTo>
                      <a:lnTo>
                        <a:pt x="303" y="1220"/>
                      </a:lnTo>
                      <a:lnTo>
                        <a:pt x="279" y="1223"/>
                      </a:lnTo>
                      <a:lnTo>
                        <a:pt x="101" y="1223"/>
                      </a:lnTo>
                      <a:lnTo>
                        <a:pt x="75" y="1219"/>
                      </a:lnTo>
                      <a:lnTo>
                        <a:pt x="49" y="1209"/>
                      </a:lnTo>
                      <a:lnTo>
                        <a:pt x="29" y="1192"/>
                      </a:lnTo>
                      <a:lnTo>
                        <a:pt x="13" y="1172"/>
                      </a:lnTo>
                      <a:lnTo>
                        <a:pt x="4" y="1148"/>
                      </a:lnTo>
                      <a:lnTo>
                        <a:pt x="0" y="1121"/>
                      </a:lnTo>
                      <a:lnTo>
                        <a:pt x="0" y="942"/>
                      </a:lnTo>
                      <a:lnTo>
                        <a:pt x="4" y="915"/>
                      </a:lnTo>
                      <a:lnTo>
                        <a:pt x="13" y="891"/>
                      </a:lnTo>
                      <a:lnTo>
                        <a:pt x="29" y="871"/>
                      </a:lnTo>
                      <a:lnTo>
                        <a:pt x="49" y="855"/>
                      </a:lnTo>
                      <a:lnTo>
                        <a:pt x="75" y="844"/>
                      </a:lnTo>
                      <a:lnTo>
                        <a:pt x="101" y="840"/>
                      </a:lnTo>
                      <a:lnTo>
                        <a:pt x="279" y="840"/>
                      </a:lnTo>
                      <a:lnTo>
                        <a:pt x="303" y="843"/>
                      </a:lnTo>
                      <a:lnTo>
                        <a:pt x="325" y="851"/>
                      </a:lnTo>
                      <a:lnTo>
                        <a:pt x="344" y="865"/>
                      </a:lnTo>
                      <a:lnTo>
                        <a:pt x="360" y="880"/>
                      </a:lnTo>
                      <a:lnTo>
                        <a:pt x="372" y="900"/>
                      </a:lnTo>
                      <a:lnTo>
                        <a:pt x="681" y="764"/>
                      </a:lnTo>
                      <a:lnTo>
                        <a:pt x="681" y="643"/>
                      </a:lnTo>
                      <a:lnTo>
                        <a:pt x="684" y="616"/>
                      </a:lnTo>
                      <a:lnTo>
                        <a:pt x="695" y="591"/>
                      </a:lnTo>
                      <a:lnTo>
                        <a:pt x="711" y="571"/>
                      </a:lnTo>
                      <a:lnTo>
                        <a:pt x="731" y="555"/>
                      </a:lnTo>
                      <a:lnTo>
                        <a:pt x="756" y="544"/>
                      </a:lnTo>
                      <a:lnTo>
                        <a:pt x="783" y="541"/>
                      </a:lnTo>
                      <a:lnTo>
                        <a:pt x="961" y="541"/>
                      </a:lnTo>
                      <a:lnTo>
                        <a:pt x="977" y="543"/>
                      </a:lnTo>
                      <a:lnTo>
                        <a:pt x="991" y="547"/>
                      </a:lnTo>
                      <a:lnTo>
                        <a:pt x="1244" y="302"/>
                      </a:lnTo>
                      <a:lnTo>
                        <a:pt x="1242" y="281"/>
                      </a:lnTo>
                      <a:lnTo>
                        <a:pt x="1242" y="102"/>
                      </a:lnTo>
                      <a:lnTo>
                        <a:pt x="1245" y="75"/>
                      </a:lnTo>
                      <a:lnTo>
                        <a:pt x="1255" y="50"/>
                      </a:lnTo>
                      <a:lnTo>
                        <a:pt x="1271" y="29"/>
                      </a:lnTo>
                      <a:lnTo>
                        <a:pt x="1292" y="13"/>
                      </a:lnTo>
                      <a:lnTo>
                        <a:pt x="1317" y="4"/>
                      </a:lnTo>
                      <a:lnTo>
                        <a:pt x="1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 Light"/>
                    <a:cs typeface="Calibri Light"/>
                  </a:endParaRPr>
                </a:p>
              </p:txBody>
            </p:sp>
            <p:sp>
              <p:nvSpPr>
                <p:cNvPr id="258" name="Freeform 57"/>
                <p:cNvSpPr>
                  <a:spLocks/>
                </p:cNvSpPr>
                <p:nvPr/>
              </p:nvSpPr>
              <p:spPr bwMode="auto">
                <a:xfrm>
                  <a:off x="4814523" y="4802730"/>
                  <a:ext cx="89873" cy="91027"/>
                </a:xfrm>
                <a:custGeom>
                  <a:avLst/>
                  <a:gdLst>
                    <a:gd name="T0" fmla="*/ 197 w 394"/>
                    <a:gd name="T1" fmla="*/ 0 h 396"/>
                    <a:gd name="T2" fmla="*/ 232 w 394"/>
                    <a:gd name="T3" fmla="*/ 4 h 396"/>
                    <a:gd name="T4" fmla="*/ 266 w 394"/>
                    <a:gd name="T5" fmla="*/ 13 h 396"/>
                    <a:gd name="T6" fmla="*/ 296 w 394"/>
                    <a:gd name="T7" fmla="*/ 28 h 396"/>
                    <a:gd name="T8" fmla="*/ 324 w 394"/>
                    <a:gd name="T9" fmla="*/ 48 h 396"/>
                    <a:gd name="T10" fmla="*/ 348 w 394"/>
                    <a:gd name="T11" fmla="*/ 71 h 396"/>
                    <a:gd name="T12" fmla="*/ 368 w 394"/>
                    <a:gd name="T13" fmla="*/ 98 h 396"/>
                    <a:gd name="T14" fmla="*/ 382 w 394"/>
                    <a:gd name="T15" fmla="*/ 130 h 396"/>
                    <a:gd name="T16" fmla="*/ 392 w 394"/>
                    <a:gd name="T17" fmla="*/ 162 h 396"/>
                    <a:gd name="T18" fmla="*/ 394 w 394"/>
                    <a:gd name="T19" fmla="*/ 199 h 396"/>
                    <a:gd name="T20" fmla="*/ 392 w 394"/>
                    <a:gd name="T21" fmla="*/ 234 h 396"/>
                    <a:gd name="T22" fmla="*/ 382 w 394"/>
                    <a:gd name="T23" fmla="*/ 268 h 396"/>
                    <a:gd name="T24" fmla="*/ 368 w 394"/>
                    <a:gd name="T25" fmla="*/ 298 h 396"/>
                    <a:gd name="T26" fmla="*/ 348 w 394"/>
                    <a:gd name="T27" fmla="*/ 326 h 396"/>
                    <a:gd name="T28" fmla="*/ 324 w 394"/>
                    <a:gd name="T29" fmla="*/ 349 h 396"/>
                    <a:gd name="T30" fmla="*/ 296 w 394"/>
                    <a:gd name="T31" fmla="*/ 369 h 396"/>
                    <a:gd name="T32" fmla="*/ 266 w 394"/>
                    <a:gd name="T33" fmla="*/ 384 h 396"/>
                    <a:gd name="T34" fmla="*/ 232 w 394"/>
                    <a:gd name="T35" fmla="*/ 392 h 396"/>
                    <a:gd name="T36" fmla="*/ 197 w 394"/>
                    <a:gd name="T37" fmla="*/ 396 h 396"/>
                    <a:gd name="T38" fmla="*/ 162 w 394"/>
                    <a:gd name="T39" fmla="*/ 392 h 396"/>
                    <a:gd name="T40" fmla="*/ 128 w 394"/>
                    <a:gd name="T41" fmla="*/ 384 h 396"/>
                    <a:gd name="T42" fmla="*/ 98 w 394"/>
                    <a:gd name="T43" fmla="*/ 369 h 396"/>
                    <a:gd name="T44" fmla="*/ 70 w 394"/>
                    <a:gd name="T45" fmla="*/ 349 h 396"/>
                    <a:gd name="T46" fmla="*/ 46 w 394"/>
                    <a:gd name="T47" fmla="*/ 326 h 396"/>
                    <a:gd name="T48" fmla="*/ 27 w 394"/>
                    <a:gd name="T49" fmla="*/ 298 h 396"/>
                    <a:gd name="T50" fmla="*/ 12 w 394"/>
                    <a:gd name="T51" fmla="*/ 268 h 396"/>
                    <a:gd name="T52" fmla="*/ 2 w 394"/>
                    <a:gd name="T53" fmla="*/ 234 h 396"/>
                    <a:gd name="T54" fmla="*/ 0 w 394"/>
                    <a:gd name="T55" fmla="*/ 199 h 396"/>
                    <a:gd name="T56" fmla="*/ 2 w 394"/>
                    <a:gd name="T57" fmla="*/ 162 h 396"/>
                    <a:gd name="T58" fmla="*/ 12 w 394"/>
                    <a:gd name="T59" fmla="*/ 130 h 396"/>
                    <a:gd name="T60" fmla="*/ 27 w 394"/>
                    <a:gd name="T61" fmla="*/ 98 h 396"/>
                    <a:gd name="T62" fmla="*/ 46 w 394"/>
                    <a:gd name="T63" fmla="*/ 71 h 396"/>
                    <a:gd name="T64" fmla="*/ 70 w 394"/>
                    <a:gd name="T65" fmla="*/ 48 h 396"/>
                    <a:gd name="T66" fmla="*/ 98 w 394"/>
                    <a:gd name="T67" fmla="*/ 28 h 396"/>
                    <a:gd name="T68" fmla="*/ 128 w 394"/>
                    <a:gd name="T69" fmla="*/ 13 h 396"/>
                    <a:gd name="T70" fmla="*/ 162 w 394"/>
                    <a:gd name="T71" fmla="*/ 4 h 396"/>
                    <a:gd name="T72" fmla="*/ 197 w 394"/>
                    <a:gd name="T73" fmla="*/ 0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4" h="396">
                      <a:moveTo>
                        <a:pt x="197" y="0"/>
                      </a:moveTo>
                      <a:lnTo>
                        <a:pt x="232" y="4"/>
                      </a:lnTo>
                      <a:lnTo>
                        <a:pt x="266" y="13"/>
                      </a:lnTo>
                      <a:lnTo>
                        <a:pt x="296" y="28"/>
                      </a:lnTo>
                      <a:lnTo>
                        <a:pt x="324" y="48"/>
                      </a:lnTo>
                      <a:lnTo>
                        <a:pt x="348" y="71"/>
                      </a:lnTo>
                      <a:lnTo>
                        <a:pt x="368" y="98"/>
                      </a:lnTo>
                      <a:lnTo>
                        <a:pt x="382" y="130"/>
                      </a:lnTo>
                      <a:lnTo>
                        <a:pt x="392" y="162"/>
                      </a:lnTo>
                      <a:lnTo>
                        <a:pt x="394" y="199"/>
                      </a:lnTo>
                      <a:lnTo>
                        <a:pt x="392" y="234"/>
                      </a:lnTo>
                      <a:lnTo>
                        <a:pt x="382" y="268"/>
                      </a:lnTo>
                      <a:lnTo>
                        <a:pt x="368" y="298"/>
                      </a:lnTo>
                      <a:lnTo>
                        <a:pt x="348" y="326"/>
                      </a:lnTo>
                      <a:lnTo>
                        <a:pt x="324" y="349"/>
                      </a:lnTo>
                      <a:lnTo>
                        <a:pt x="296" y="369"/>
                      </a:lnTo>
                      <a:lnTo>
                        <a:pt x="266" y="384"/>
                      </a:lnTo>
                      <a:lnTo>
                        <a:pt x="232" y="392"/>
                      </a:lnTo>
                      <a:lnTo>
                        <a:pt x="197" y="396"/>
                      </a:lnTo>
                      <a:lnTo>
                        <a:pt x="162" y="392"/>
                      </a:lnTo>
                      <a:lnTo>
                        <a:pt x="128" y="384"/>
                      </a:lnTo>
                      <a:lnTo>
                        <a:pt x="98" y="369"/>
                      </a:lnTo>
                      <a:lnTo>
                        <a:pt x="70" y="349"/>
                      </a:lnTo>
                      <a:lnTo>
                        <a:pt x="46" y="326"/>
                      </a:lnTo>
                      <a:lnTo>
                        <a:pt x="27" y="298"/>
                      </a:lnTo>
                      <a:lnTo>
                        <a:pt x="12" y="268"/>
                      </a:lnTo>
                      <a:lnTo>
                        <a:pt x="2" y="234"/>
                      </a:lnTo>
                      <a:lnTo>
                        <a:pt x="0" y="199"/>
                      </a:lnTo>
                      <a:lnTo>
                        <a:pt x="2" y="162"/>
                      </a:lnTo>
                      <a:lnTo>
                        <a:pt x="12" y="130"/>
                      </a:lnTo>
                      <a:lnTo>
                        <a:pt x="27" y="98"/>
                      </a:lnTo>
                      <a:lnTo>
                        <a:pt x="46" y="71"/>
                      </a:lnTo>
                      <a:lnTo>
                        <a:pt x="70" y="48"/>
                      </a:lnTo>
                      <a:lnTo>
                        <a:pt x="98" y="28"/>
                      </a:lnTo>
                      <a:lnTo>
                        <a:pt x="128" y="13"/>
                      </a:lnTo>
                      <a:lnTo>
                        <a:pt x="162" y="4"/>
                      </a:lnTo>
                      <a:lnTo>
                        <a:pt x="197" y="0"/>
                      </a:lnTo>
                      <a:close/>
                    </a:path>
                  </a:pathLst>
                </a:custGeom>
                <a:solidFill>
                  <a:srgbClr val="F3B82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 Light"/>
                    <a:cs typeface="Calibri Light"/>
                  </a:endParaRPr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4773730" y="4651950"/>
                <a:ext cx="435825" cy="475487"/>
                <a:chOff x="4773730" y="4651950"/>
                <a:chExt cx="435825" cy="475487"/>
              </a:xfrm>
            </p:grpSpPr>
            <p:sp>
              <p:nvSpPr>
                <p:cNvPr id="254" name="Freeform 253"/>
                <p:cNvSpPr>
                  <a:spLocks/>
                </p:cNvSpPr>
                <p:nvPr/>
              </p:nvSpPr>
              <p:spPr bwMode="auto">
                <a:xfrm>
                  <a:off x="4773730" y="4961229"/>
                  <a:ext cx="435824" cy="166208"/>
                </a:xfrm>
                <a:custGeom>
                  <a:avLst/>
                  <a:gdLst>
                    <a:gd name="T0" fmla="*/ 425 w 3693"/>
                    <a:gd name="T1" fmla="*/ 0 h 1406"/>
                    <a:gd name="T2" fmla="*/ 1772 w 3693"/>
                    <a:gd name="T3" fmla="*/ 809 h 1406"/>
                    <a:gd name="T4" fmla="*/ 1790 w 3693"/>
                    <a:gd name="T5" fmla="*/ 816 h 1406"/>
                    <a:gd name="T6" fmla="*/ 1811 w 3693"/>
                    <a:gd name="T7" fmla="*/ 822 h 1406"/>
                    <a:gd name="T8" fmla="*/ 1834 w 3693"/>
                    <a:gd name="T9" fmla="*/ 824 h 1406"/>
                    <a:gd name="T10" fmla="*/ 1859 w 3693"/>
                    <a:gd name="T11" fmla="*/ 824 h 1406"/>
                    <a:gd name="T12" fmla="*/ 1882 w 3693"/>
                    <a:gd name="T13" fmla="*/ 822 h 1406"/>
                    <a:gd name="T14" fmla="*/ 1903 w 3693"/>
                    <a:gd name="T15" fmla="*/ 816 h 1406"/>
                    <a:gd name="T16" fmla="*/ 1921 w 3693"/>
                    <a:gd name="T17" fmla="*/ 809 h 1406"/>
                    <a:gd name="T18" fmla="*/ 3267 w 3693"/>
                    <a:gd name="T19" fmla="*/ 0 h 1406"/>
                    <a:gd name="T20" fmla="*/ 3652 w 3693"/>
                    <a:gd name="T21" fmla="*/ 232 h 1406"/>
                    <a:gd name="T22" fmla="*/ 3673 w 3693"/>
                    <a:gd name="T23" fmla="*/ 246 h 1406"/>
                    <a:gd name="T24" fmla="*/ 3685 w 3693"/>
                    <a:gd name="T25" fmla="*/ 264 h 1406"/>
                    <a:gd name="T26" fmla="*/ 3693 w 3693"/>
                    <a:gd name="T27" fmla="*/ 282 h 1406"/>
                    <a:gd name="T28" fmla="*/ 3693 w 3693"/>
                    <a:gd name="T29" fmla="*/ 300 h 1406"/>
                    <a:gd name="T30" fmla="*/ 3685 w 3693"/>
                    <a:gd name="T31" fmla="*/ 319 h 1406"/>
                    <a:gd name="T32" fmla="*/ 3673 w 3693"/>
                    <a:gd name="T33" fmla="*/ 334 h 1406"/>
                    <a:gd name="T34" fmla="*/ 3652 w 3693"/>
                    <a:gd name="T35" fmla="*/ 350 h 1406"/>
                    <a:gd name="T36" fmla="*/ 1921 w 3693"/>
                    <a:gd name="T37" fmla="*/ 1389 h 1406"/>
                    <a:gd name="T38" fmla="*/ 1903 w 3693"/>
                    <a:gd name="T39" fmla="*/ 1397 h 1406"/>
                    <a:gd name="T40" fmla="*/ 1882 w 3693"/>
                    <a:gd name="T41" fmla="*/ 1402 h 1406"/>
                    <a:gd name="T42" fmla="*/ 1859 w 3693"/>
                    <a:gd name="T43" fmla="*/ 1406 h 1406"/>
                    <a:gd name="T44" fmla="*/ 1834 w 3693"/>
                    <a:gd name="T45" fmla="*/ 1406 h 1406"/>
                    <a:gd name="T46" fmla="*/ 1811 w 3693"/>
                    <a:gd name="T47" fmla="*/ 1402 h 1406"/>
                    <a:gd name="T48" fmla="*/ 1790 w 3693"/>
                    <a:gd name="T49" fmla="*/ 1397 h 1406"/>
                    <a:gd name="T50" fmla="*/ 1772 w 3693"/>
                    <a:gd name="T51" fmla="*/ 1389 h 1406"/>
                    <a:gd name="T52" fmla="*/ 39 w 3693"/>
                    <a:gd name="T53" fmla="*/ 350 h 1406"/>
                    <a:gd name="T54" fmla="*/ 20 w 3693"/>
                    <a:gd name="T55" fmla="*/ 334 h 1406"/>
                    <a:gd name="T56" fmla="*/ 6 w 3693"/>
                    <a:gd name="T57" fmla="*/ 317 h 1406"/>
                    <a:gd name="T58" fmla="*/ 0 w 3693"/>
                    <a:gd name="T59" fmla="*/ 300 h 1406"/>
                    <a:gd name="T60" fmla="*/ 0 w 3693"/>
                    <a:gd name="T61" fmla="*/ 282 h 1406"/>
                    <a:gd name="T62" fmla="*/ 6 w 3693"/>
                    <a:gd name="T63" fmla="*/ 264 h 1406"/>
                    <a:gd name="T64" fmla="*/ 20 w 3693"/>
                    <a:gd name="T65" fmla="*/ 246 h 1406"/>
                    <a:gd name="T66" fmla="*/ 39 w 3693"/>
                    <a:gd name="T67" fmla="*/ 231 h 1406"/>
                    <a:gd name="T68" fmla="*/ 425 w 3693"/>
                    <a:gd name="T69" fmla="*/ 0 h 1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93" h="1406">
                      <a:moveTo>
                        <a:pt x="425" y="0"/>
                      </a:moveTo>
                      <a:lnTo>
                        <a:pt x="1772" y="809"/>
                      </a:lnTo>
                      <a:lnTo>
                        <a:pt x="1790" y="816"/>
                      </a:lnTo>
                      <a:lnTo>
                        <a:pt x="1811" y="822"/>
                      </a:lnTo>
                      <a:lnTo>
                        <a:pt x="1834" y="824"/>
                      </a:lnTo>
                      <a:lnTo>
                        <a:pt x="1859" y="824"/>
                      </a:lnTo>
                      <a:lnTo>
                        <a:pt x="1882" y="822"/>
                      </a:lnTo>
                      <a:lnTo>
                        <a:pt x="1903" y="816"/>
                      </a:lnTo>
                      <a:lnTo>
                        <a:pt x="1921" y="809"/>
                      </a:lnTo>
                      <a:lnTo>
                        <a:pt x="3267" y="0"/>
                      </a:lnTo>
                      <a:lnTo>
                        <a:pt x="3652" y="232"/>
                      </a:lnTo>
                      <a:lnTo>
                        <a:pt x="3673" y="246"/>
                      </a:lnTo>
                      <a:lnTo>
                        <a:pt x="3685" y="264"/>
                      </a:lnTo>
                      <a:lnTo>
                        <a:pt x="3693" y="282"/>
                      </a:lnTo>
                      <a:lnTo>
                        <a:pt x="3693" y="300"/>
                      </a:lnTo>
                      <a:lnTo>
                        <a:pt x="3685" y="319"/>
                      </a:lnTo>
                      <a:lnTo>
                        <a:pt x="3673" y="334"/>
                      </a:lnTo>
                      <a:lnTo>
                        <a:pt x="3652" y="350"/>
                      </a:lnTo>
                      <a:lnTo>
                        <a:pt x="1921" y="1389"/>
                      </a:lnTo>
                      <a:lnTo>
                        <a:pt x="1903" y="1397"/>
                      </a:lnTo>
                      <a:lnTo>
                        <a:pt x="1882" y="1402"/>
                      </a:lnTo>
                      <a:lnTo>
                        <a:pt x="1859" y="1406"/>
                      </a:lnTo>
                      <a:lnTo>
                        <a:pt x="1834" y="1406"/>
                      </a:lnTo>
                      <a:lnTo>
                        <a:pt x="1811" y="1402"/>
                      </a:lnTo>
                      <a:lnTo>
                        <a:pt x="1790" y="1397"/>
                      </a:lnTo>
                      <a:lnTo>
                        <a:pt x="1772" y="1389"/>
                      </a:lnTo>
                      <a:lnTo>
                        <a:pt x="39" y="350"/>
                      </a:lnTo>
                      <a:lnTo>
                        <a:pt x="20" y="334"/>
                      </a:lnTo>
                      <a:lnTo>
                        <a:pt x="6" y="317"/>
                      </a:lnTo>
                      <a:lnTo>
                        <a:pt x="0" y="300"/>
                      </a:lnTo>
                      <a:lnTo>
                        <a:pt x="0" y="282"/>
                      </a:lnTo>
                      <a:lnTo>
                        <a:pt x="6" y="264"/>
                      </a:lnTo>
                      <a:lnTo>
                        <a:pt x="20" y="246"/>
                      </a:lnTo>
                      <a:lnTo>
                        <a:pt x="39" y="231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>
                    <a:solidFill>
                      <a:sysClr val="windowText" lastClr="000000"/>
                    </a:solidFill>
                    <a:latin typeface="Calibri Light"/>
                    <a:cs typeface="Calibri Light"/>
                  </a:endParaRPr>
                </a:p>
              </p:txBody>
            </p:sp>
            <p:sp>
              <p:nvSpPr>
                <p:cNvPr id="255" name="Freeform 254"/>
                <p:cNvSpPr>
                  <a:spLocks/>
                </p:cNvSpPr>
                <p:nvPr/>
              </p:nvSpPr>
              <p:spPr bwMode="auto">
                <a:xfrm>
                  <a:off x="4817922" y="4855460"/>
                  <a:ext cx="391633" cy="16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33" h="165736">
                      <a:moveTo>
                        <a:pt x="341359" y="0"/>
                      </a:moveTo>
                      <a:lnTo>
                        <a:pt x="386795" y="27230"/>
                      </a:lnTo>
                      <a:lnTo>
                        <a:pt x="389273" y="29116"/>
                      </a:lnTo>
                      <a:lnTo>
                        <a:pt x="390689" y="31120"/>
                      </a:lnTo>
                      <a:lnTo>
                        <a:pt x="391633" y="33124"/>
                      </a:lnTo>
                      <a:lnTo>
                        <a:pt x="391633" y="35364"/>
                      </a:lnTo>
                      <a:lnTo>
                        <a:pt x="390689" y="37485"/>
                      </a:lnTo>
                      <a:lnTo>
                        <a:pt x="389273" y="39489"/>
                      </a:lnTo>
                      <a:lnTo>
                        <a:pt x="386795" y="41257"/>
                      </a:lnTo>
                      <a:lnTo>
                        <a:pt x="182513" y="163850"/>
                      </a:lnTo>
                      <a:lnTo>
                        <a:pt x="180389" y="164793"/>
                      </a:lnTo>
                      <a:lnTo>
                        <a:pt x="177911" y="165383"/>
                      </a:lnTo>
                      <a:lnTo>
                        <a:pt x="175196" y="165736"/>
                      </a:lnTo>
                      <a:lnTo>
                        <a:pt x="172246" y="165736"/>
                      </a:lnTo>
                      <a:lnTo>
                        <a:pt x="169532" y="165383"/>
                      </a:lnTo>
                      <a:lnTo>
                        <a:pt x="167053" y="164793"/>
                      </a:lnTo>
                      <a:lnTo>
                        <a:pt x="164929" y="163850"/>
                      </a:lnTo>
                      <a:lnTo>
                        <a:pt x="0" y="64988"/>
                      </a:lnTo>
                      <a:lnTo>
                        <a:pt x="5069" y="61802"/>
                      </a:lnTo>
                      <a:lnTo>
                        <a:pt x="7370" y="60419"/>
                      </a:lnTo>
                      <a:lnTo>
                        <a:pt x="9441" y="58576"/>
                      </a:lnTo>
                      <a:lnTo>
                        <a:pt x="16803" y="61572"/>
                      </a:lnTo>
                      <a:lnTo>
                        <a:pt x="24396" y="64106"/>
                      </a:lnTo>
                      <a:lnTo>
                        <a:pt x="32909" y="65489"/>
                      </a:lnTo>
                      <a:lnTo>
                        <a:pt x="41192" y="66180"/>
                      </a:lnTo>
                      <a:lnTo>
                        <a:pt x="52006" y="65259"/>
                      </a:lnTo>
                      <a:lnTo>
                        <a:pt x="62360" y="62954"/>
                      </a:lnTo>
                      <a:lnTo>
                        <a:pt x="72024" y="59037"/>
                      </a:lnTo>
                      <a:lnTo>
                        <a:pt x="80997" y="54428"/>
                      </a:lnTo>
                      <a:lnTo>
                        <a:pt x="87760" y="49009"/>
                      </a:lnTo>
                      <a:lnTo>
                        <a:pt x="164929" y="95245"/>
                      </a:lnTo>
                      <a:lnTo>
                        <a:pt x="167053" y="96306"/>
                      </a:lnTo>
                      <a:lnTo>
                        <a:pt x="169532" y="96778"/>
                      </a:lnTo>
                      <a:lnTo>
                        <a:pt x="172246" y="97249"/>
                      </a:lnTo>
                      <a:lnTo>
                        <a:pt x="175196" y="97249"/>
                      </a:lnTo>
                      <a:lnTo>
                        <a:pt x="177911" y="96778"/>
                      </a:lnTo>
                      <a:lnTo>
                        <a:pt x="180389" y="96306"/>
                      </a:lnTo>
                      <a:lnTo>
                        <a:pt x="182513" y="95245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>
                    <a:solidFill>
                      <a:sysClr val="windowText" lastClr="000000"/>
                    </a:solidFill>
                    <a:latin typeface="Calibri Light"/>
                    <a:cs typeface="Calibri Light"/>
                  </a:endParaRPr>
                </a:p>
              </p:txBody>
            </p:sp>
            <p:sp>
              <p:nvSpPr>
                <p:cNvPr id="256" name="Freeform 255"/>
                <p:cNvSpPr>
                  <a:spLocks/>
                </p:cNvSpPr>
                <p:nvPr/>
              </p:nvSpPr>
              <p:spPr bwMode="auto">
                <a:xfrm>
                  <a:off x="4817780" y="4651950"/>
                  <a:ext cx="391774" cy="263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774" h="263005">
                      <a:moveTo>
                        <a:pt x="172387" y="0"/>
                      </a:moveTo>
                      <a:lnTo>
                        <a:pt x="175337" y="0"/>
                      </a:lnTo>
                      <a:lnTo>
                        <a:pt x="178052" y="354"/>
                      </a:lnTo>
                      <a:lnTo>
                        <a:pt x="180530" y="944"/>
                      </a:lnTo>
                      <a:lnTo>
                        <a:pt x="182654" y="1887"/>
                      </a:lnTo>
                      <a:lnTo>
                        <a:pt x="386936" y="124544"/>
                      </a:lnTo>
                      <a:lnTo>
                        <a:pt x="389414" y="126313"/>
                      </a:lnTo>
                      <a:lnTo>
                        <a:pt x="390830" y="128318"/>
                      </a:lnTo>
                      <a:lnTo>
                        <a:pt x="391774" y="130441"/>
                      </a:lnTo>
                      <a:lnTo>
                        <a:pt x="391774" y="132682"/>
                      </a:lnTo>
                      <a:lnTo>
                        <a:pt x="390830" y="134805"/>
                      </a:lnTo>
                      <a:lnTo>
                        <a:pt x="389414" y="136692"/>
                      </a:lnTo>
                      <a:lnTo>
                        <a:pt x="386936" y="138579"/>
                      </a:lnTo>
                      <a:lnTo>
                        <a:pt x="182654" y="261000"/>
                      </a:lnTo>
                      <a:lnTo>
                        <a:pt x="180530" y="262062"/>
                      </a:lnTo>
                      <a:lnTo>
                        <a:pt x="178052" y="262769"/>
                      </a:lnTo>
                      <a:lnTo>
                        <a:pt x="175337" y="263005"/>
                      </a:lnTo>
                      <a:lnTo>
                        <a:pt x="172387" y="263005"/>
                      </a:lnTo>
                      <a:lnTo>
                        <a:pt x="169673" y="262769"/>
                      </a:lnTo>
                      <a:lnTo>
                        <a:pt x="167194" y="262062"/>
                      </a:lnTo>
                      <a:lnTo>
                        <a:pt x="165070" y="261000"/>
                      </a:lnTo>
                      <a:lnTo>
                        <a:pt x="107808" y="226724"/>
                      </a:lnTo>
                      <a:lnTo>
                        <a:pt x="111279" y="217379"/>
                      </a:lnTo>
                      <a:lnTo>
                        <a:pt x="113580" y="207240"/>
                      </a:lnTo>
                      <a:lnTo>
                        <a:pt x="114270" y="196639"/>
                      </a:lnTo>
                      <a:lnTo>
                        <a:pt x="113580" y="185808"/>
                      </a:lnTo>
                      <a:lnTo>
                        <a:pt x="111279" y="175438"/>
                      </a:lnTo>
                      <a:lnTo>
                        <a:pt x="107598" y="165760"/>
                      </a:lnTo>
                      <a:lnTo>
                        <a:pt x="102536" y="156772"/>
                      </a:lnTo>
                      <a:lnTo>
                        <a:pt x="96324" y="148707"/>
                      </a:lnTo>
                      <a:lnTo>
                        <a:pt x="89191" y="141332"/>
                      </a:lnTo>
                      <a:lnTo>
                        <a:pt x="81138" y="135341"/>
                      </a:lnTo>
                      <a:lnTo>
                        <a:pt x="72165" y="130271"/>
                      </a:lnTo>
                      <a:lnTo>
                        <a:pt x="62501" y="126353"/>
                      </a:lnTo>
                      <a:lnTo>
                        <a:pt x="52147" y="124049"/>
                      </a:lnTo>
                      <a:lnTo>
                        <a:pt x="41333" y="123358"/>
                      </a:lnTo>
                      <a:lnTo>
                        <a:pt x="32820" y="123818"/>
                      </a:lnTo>
                      <a:lnTo>
                        <a:pt x="24537" y="125432"/>
                      </a:lnTo>
                      <a:lnTo>
                        <a:pt x="20856" y="120823"/>
                      </a:lnTo>
                      <a:lnTo>
                        <a:pt x="0" y="100887"/>
                      </a:lnTo>
                      <a:lnTo>
                        <a:pt x="165070" y="1887"/>
                      </a:lnTo>
                      <a:lnTo>
                        <a:pt x="167194" y="944"/>
                      </a:lnTo>
                      <a:lnTo>
                        <a:pt x="169673" y="3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>
                    <a:solidFill>
                      <a:sysClr val="windowText" lastClr="000000"/>
                    </a:solidFill>
                    <a:latin typeface="Calibri Light"/>
                    <a:cs typeface="Calibri Light"/>
                  </a:endParaRPr>
                </a:p>
              </p:txBody>
            </p:sp>
          </p:grpSp>
        </p:grpSp>
      </p:grpSp>
      <p:sp>
        <p:nvSpPr>
          <p:cNvPr id="3" name="Oval 2"/>
          <p:cNvSpPr/>
          <p:nvPr/>
        </p:nvSpPr>
        <p:spPr bwMode="auto">
          <a:xfrm>
            <a:off x="4259957" y="1372567"/>
            <a:ext cx="3628188" cy="1628078"/>
          </a:xfrm>
          <a:prstGeom prst="ellipse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alibri Light"/>
              <a:ea typeface="ＭＳ Ｐゴシック" pitchFamily="16" charset="-128"/>
              <a:cs typeface="Calibri Ligh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667938" y="6298658"/>
            <a:ext cx="447472" cy="43774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rgbClr val="C00000"/>
                </a:solidFill>
                <a:ea typeface="+mn-ea"/>
                <a:cs typeface="+mn-cs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0607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web apps with ArcGIS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" y="1546626"/>
            <a:ext cx="11088671" cy="4430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01" y="3205137"/>
            <a:ext cx="7226300" cy="32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9270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ArcGIS </a:t>
            </a:r>
            <a:r>
              <a:rPr lang="en-US" dirty="0"/>
              <a:t>Configurable</a:t>
            </a:r>
            <a:r>
              <a:rPr lang="en-US" b="1" dirty="0"/>
              <a:t> Application Templates</a:t>
            </a: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685800" y="1097309"/>
            <a:ext cx="10826496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Calibri Light"/>
              </a:rPr>
              <a:t>ArcGIS Online and Portal for ArcGIS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40146" y="3364132"/>
            <a:ext cx="914400" cy="1269854"/>
            <a:chOff x="1041991" y="3344676"/>
            <a:chExt cx="914400" cy="1269854"/>
          </a:xfrm>
        </p:grpSpPr>
        <p:sp>
          <p:nvSpPr>
            <p:cNvPr id="8" name="TextBox 7"/>
            <p:cNvSpPr txBox="1"/>
            <p:nvPr/>
          </p:nvSpPr>
          <p:spPr>
            <a:xfrm>
              <a:off x="1041991" y="4061637"/>
              <a:ext cx="914400" cy="55289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 eaLnBrk="0" hangingPunct="0">
                <a:lnSpc>
                  <a:spcPts val="1800"/>
                </a:lnSpc>
              </a:pPr>
              <a:r>
                <a:rPr lang="en-US" b="1" dirty="0">
                  <a:latin typeface="Calibri Light"/>
                  <a:ea typeface="+mn-ea"/>
                  <a:cs typeface="Calibri Light"/>
                </a:rPr>
                <a:t>Web Map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1095966" y="3344676"/>
              <a:ext cx="806450" cy="606425"/>
              <a:chOff x="1629305" y="1923098"/>
              <a:chExt cx="806450" cy="606425"/>
            </a:xfrm>
          </p:grpSpPr>
          <p:sp useBgFill="1"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1629305" y="1923098"/>
                <a:ext cx="806450" cy="606425"/>
              </a:xfrm>
              <a:prstGeom prst="rect">
                <a:avLst/>
              </a:prstGeom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1667405" y="1961198"/>
                <a:ext cx="730250" cy="530225"/>
              </a:xfrm>
              <a:custGeom>
                <a:avLst/>
                <a:gdLst>
                  <a:gd name="T0" fmla="*/ 120 w 2298"/>
                  <a:gd name="T1" fmla="*/ 119 h 1670"/>
                  <a:gd name="T2" fmla="*/ 120 w 2298"/>
                  <a:gd name="T3" fmla="*/ 1551 h 1670"/>
                  <a:gd name="T4" fmla="*/ 2178 w 2298"/>
                  <a:gd name="T5" fmla="*/ 1551 h 1670"/>
                  <a:gd name="T6" fmla="*/ 2178 w 2298"/>
                  <a:gd name="T7" fmla="*/ 119 h 1670"/>
                  <a:gd name="T8" fmla="*/ 120 w 2298"/>
                  <a:gd name="T9" fmla="*/ 119 h 1670"/>
                  <a:gd name="T10" fmla="*/ 0 w 2298"/>
                  <a:gd name="T11" fmla="*/ 0 h 1670"/>
                  <a:gd name="T12" fmla="*/ 2298 w 2298"/>
                  <a:gd name="T13" fmla="*/ 0 h 1670"/>
                  <a:gd name="T14" fmla="*/ 2298 w 2298"/>
                  <a:gd name="T15" fmla="*/ 1670 h 1670"/>
                  <a:gd name="T16" fmla="*/ 0 w 2298"/>
                  <a:gd name="T17" fmla="*/ 1670 h 1670"/>
                  <a:gd name="T18" fmla="*/ 0 w 2298"/>
                  <a:gd name="T19" fmla="*/ 0 h 1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8" h="1670">
                    <a:moveTo>
                      <a:pt x="120" y="119"/>
                    </a:moveTo>
                    <a:lnTo>
                      <a:pt x="120" y="1551"/>
                    </a:lnTo>
                    <a:lnTo>
                      <a:pt x="2178" y="1551"/>
                    </a:lnTo>
                    <a:lnTo>
                      <a:pt x="2178" y="119"/>
                    </a:lnTo>
                    <a:lnTo>
                      <a:pt x="120" y="119"/>
                    </a:lnTo>
                    <a:close/>
                    <a:moveTo>
                      <a:pt x="0" y="0"/>
                    </a:moveTo>
                    <a:lnTo>
                      <a:pt x="2298" y="0"/>
                    </a:lnTo>
                    <a:lnTo>
                      <a:pt x="2298" y="1670"/>
                    </a:lnTo>
                    <a:lnTo>
                      <a:pt x="0" y="16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1743605" y="2037398"/>
                <a:ext cx="577850" cy="377825"/>
              </a:xfrm>
              <a:prstGeom prst="rect">
                <a:avLst/>
              </a:prstGeom>
              <a:solidFill>
                <a:srgbClr val="FABE3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743605" y="2183448"/>
                <a:ext cx="230188" cy="231775"/>
              </a:xfrm>
              <a:custGeom>
                <a:avLst/>
                <a:gdLst>
                  <a:gd name="T0" fmla="*/ 0 w 724"/>
                  <a:gd name="T1" fmla="*/ 0 h 730"/>
                  <a:gd name="T2" fmla="*/ 406 w 724"/>
                  <a:gd name="T3" fmla="*/ 190 h 730"/>
                  <a:gd name="T4" fmla="*/ 666 w 724"/>
                  <a:gd name="T5" fmla="*/ 460 h 730"/>
                  <a:gd name="T6" fmla="*/ 724 w 724"/>
                  <a:gd name="T7" fmla="*/ 730 h 730"/>
                  <a:gd name="T8" fmla="*/ 0 w 724"/>
                  <a:gd name="T9" fmla="*/ 730 h 730"/>
                  <a:gd name="T10" fmla="*/ 0 w 724"/>
                  <a:gd name="T11" fmla="*/ 0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4" h="730">
                    <a:moveTo>
                      <a:pt x="0" y="0"/>
                    </a:moveTo>
                    <a:lnTo>
                      <a:pt x="406" y="190"/>
                    </a:lnTo>
                    <a:lnTo>
                      <a:pt x="666" y="460"/>
                    </a:lnTo>
                    <a:lnTo>
                      <a:pt x="724" y="730"/>
                    </a:lnTo>
                    <a:lnTo>
                      <a:pt x="0" y="7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87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1762655" y="2037398"/>
                <a:ext cx="469900" cy="377825"/>
              </a:xfrm>
              <a:custGeom>
                <a:avLst/>
                <a:gdLst>
                  <a:gd name="T0" fmla="*/ 189 w 1481"/>
                  <a:gd name="T1" fmla="*/ 0 h 1192"/>
                  <a:gd name="T2" fmla="*/ 172 w 1481"/>
                  <a:gd name="T3" fmla="*/ 65 h 1192"/>
                  <a:gd name="T4" fmla="*/ 178 w 1481"/>
                  <a:gd name="T5" fmla="*/ 122 h 1192"/>
                  <a:gd name="T6" fmla="*/ 207 w 1481"/>
                  <a:gd name="T7" fmla="*/ 170 h 1192"/>
                  <a:gd name="T8" fmla="*/ 257 w 1481"/>
                  <a:gd name="T9" fmla="*/ 210 h 1192"/>
                  <a:gd name="T10" fmla="*/ 322 w 1481"/>
                  <a:gd name="T11" fmla="*/ 248 h 1192"/>
                  <a:gd name="T12" fmla="*/ 397 w 1481"/>
                  <a:gd name="T13" fmla="*/ 293 h 1192"/>
                  <a:gd name="T14" fmla="*/ 474 w 1481"/>
                  <a:gd name="T15" fmla="*/ 346 h 1192"/>
                  <a:gd name="T16" fmla="*/ 544 w 1481"/>
                  <a:gd name="T17" fmla="*/ 404 h 1192"/>
                  <a:gd name="T18" fmla="*/ 601 w 1481"/>
                  <a:gd name="T19" fmla="*/ 468 h 1192"/>
                  <a:gd name="T20" fmla="*/ 636 w 1481"/>
                  <a:gd name="T21" fmla="*/ 536 h 1192"/>
                  <a:gd name="T22" fmla="*/ 670 w 1481"/>
                  <a:gd name="T23" fmla="*/ 613 h 1192"/>
                  <a:gd name="T24" fmla="*/ 720 w 1481"/>
                  <a:gd name="T25" fmla="*/ 677 h 1192"/>
                  <a:gd name="T26" fmla="*/ 784 w 1481"/>
                  <a:gd name="T27" fmla="*/ 730 h 1192"/>
                  <a:gd name="T28" fmla="*/ 856 w 1481"/>
                  <a:gd name="T29" fmla="*/ 774 h 1192"/>
                  <a:gd name="T30" fmla="*/ 935 w 1481"/>
                  <a:gd name="T31" fmla="*/ 809 h 1192"/>
                  <a:gd name="T32" fmla="*/ 1074 w 1481"/>
                  <a:gd name="T33" fmla="*/ 864 h 1192"/>
                  <a:gd name="T34" fmla="*/ 1194 w 1481"/>
                  <a:gd name="T35" fmla="*/ 919 h 1192"/>
                  <a:gd name="T36" fmla="*/ 1294 w 1481"/>
                  <a:gd name="T37" fmla="*/ 973 h 1192"/>
                  <a:gd name="T38" fmla="*/ 1376 w 1481"/>
                  <a:gd name="T39" fmla="*/ 1035 h 1192"/>
                  <a:gd name="T40" fmla="*/ 1438 w 1481"/>
                  <a:gd name="T41" fmla="*/ 1106 h 1192"/>
                  <a:gd name="T42" fmla="*/ 1481 w 1481"/>
                  <a:gd name="T43" fmla="*/ 1192 h 1192"/>
                  <a:gd name="T44" fmla="*/ 999 w 1481"/>
                  <a:gd name="T45" fmla="*/ 1164 h 1192"/>
                  <a:gd name="T46" fmla="*/ 984 w 1481"/>
                  <a:gd name="T47" fmla="*/ 1104 h 1192"/>
                  <a:gd name="T48" fmla="*/ 964 w 1481"/>
                  <a:gd name="T49" fmla="*/ 1057 h 1192"/>
                  <a:gd name="T50" fmla="*/ 920 w 1481"/>
                  <a:gd name="T51" fmla="*/ 1019 h 1192"/>
                  <a:gd name="T52" fmla="*/ 859 w 1481"/>
                  <a:gd name="T53" fmla="*/ 983 h 1192"/>
                  <a:gd name="T54" fmla="*/ 790 w 1481"/>
                  <a:gd name="T55" fmla="*/ 951 h 1192"/>
                  <a:gd name="T56" fmla="*/ 723 w 1481"/>
                  <a:gd name="T57" fmla="*/ 929 h 1192"/>
                  <a:gd name="T58" fmla="*/ 669 w 1481"/>
                  <a:gd name="T59" fmla="*/ 915 h 1192"/>
                  <a:gd name="T60" fmla="*/ 600 w 1481"/>
                  <a:gd name="T61" fmla="*/ 893 h 1192"/>
                  <a:gd name="T62" fmla="*/ 544 w 1481"/>
                  <a:gd name="T63" fmla="*/ 856 h 1192"/>
                  <a:gd name="T64" fmla="*/ 501 w 1481"/>
                  <a:gd name="T65" fmla="*/ 806 h 1192"/>
                  <a:gd name="T66" fmla="*/ 468 w 1481"/>
                  <a:gd name="T67" fmla="*/ 748 h 1192"/>
                  <a:gd name="T68" fmla="*/ 442 w 1481"/>
                  <a:gd name="T69" fmla="*/ 685 h 1192"/>
                  <a:gd name="T70" fmla="*/ 421 w 1481"/>
                  <a:gd name="T71" fmla="*/ 621 h 1192"/>
                  <a:gd name="T72" fmla="*/ 404 w 1481"/>
                  <a:gd name="T73" fmla="*/ 559 h 1192"/>
                  <a:gd name="T74" fmla="*/ 387 w 1481"/>
                  <a:gd name="T75" fmla="*/ 503 h 1192"/>
                  <a:gd name="T76" fmla="*/ 369 w 1481"/>
                  <a:gd name="T77" fmla="*/ 456 h 1192"/>
                  <a:gd name="T78" fmla="*/ 347 w 1481"/>
                  <a:gd name="T79" fmla="*/ 422 h 1192"/>
                  <a:gd name="T80" fmla="*/ 321 w 1481"/>
                  <a:gd name="T81" fmla="*/ 405 h 1192"/>
                  <a:gd name="T82" fmla="*/ 277 w 1481"/>
                  <a:gd name="T83" fmla="*/ 403 h 1192"/>
                  <a:gd name="T84" fmla="*/ 220 w 1481"/>
                  <a:gd name="T85" fmla="*/ 394 h 1192"/>
                  <a:gd name="T86" fmla="*/ 162 w 1481"/>
                  <a:gd name="T87" fmla="*/ 374 h 1192"/>
                  <a:gd name="T88" fmla="*/ 110 w 1481"/>
                  <a:gd name="T89" fmla="*/ 345 h 1192"/>
                  <a:gd name="T90" fmla="*/ 70 w 1481"/>
                  <a:gd name="T91" fmla="*/ 308 h 1192"/>
                  <a:gd name="T92" fmla="*/ 51 w 1481"/>
                  <a:gd name="T93" fmla="*/ 266 h 1192"/>
                  <a:gd name="T94" fmla="*/ 56 w 1481"/>
                  <a:gd name="T95" fmla="*/ 201 h 1192"/>
                  <a:gd name="T96" fmla="*/ 61 w 1481"/>
                  <a:gd name="T97" fmla="*/ 134 h 1192"/>
                  <a:gd name="T98" fmla="*/ 57 w 1481"/>
                  <a:gd name="T99" fmla="*/ 88 h 1192"/>
                  <a:gd name="T100" fmla="*/ 47 w 1481"/>
                  <a:gd name="T101" fmla="*/ 57 h 1192"/>
                  <a:gd name="T102" fmla="*/ 34 w 1481"/>
                  <a:gd name="T103" fmla="*/ 35 h 1192"/>
                  <a:gd name="T104" fmla="*/ 18 w 1481"/>
                  <a:gd name="T105" fmla="*/ 18 h 1192"/>
                  <a:gd name="T106" fmla="*/ 0 w 1481"/>
                  <a:gd name="T107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81" h="1192">
                    <a:moveTo>
                      <a:pt x="0" y="0"/>
                    </a:moveTo>
                    <a:lnTo>
                      <a:pt x="189" y="0"/>
                    </a:lnTo>
                    <a:lnTo>
                      <a:pt x="177" y="34"/>
                    </a:lnTo>
                    <a:lnTo>
                      <a:pt x="172" y="65"/>
                    </a:lnTo>
                    <a:lnTo>
                      <a:pt x="172" y="95"/>
                    </a:lnTo>
                    <a:lnTo>
                      <a:pt x="178" y="122"/>
                    </a:lnTo>
                    <a:lnTo>
                      <a:pt x="190" y="147"/>
                    </a:lnTo>
                    <a:lnTo>
                      <a:pt x="207" y="170"/>
                    </a:lnTo>
                    <a:lnTo>
                      <a:pt x="230" y="192"/>
                    </a:lnTo>
                    <a:lnTo>
                      <a:pt x="257" y="210"/>
                    </a:lnTo>
                    <a:lnTo>
                      <a:pt x="287" y="227"/>
                    </a:lnTo>
                    <a:lnTo>
                      <a:pt x="322" y="248"/>
                    </a:lnTo>
                    <a:lnTo>
                      <a:pt x="358" y="270"/>
                    </a:lnTo>
                    <a:lnTo>
                      <a:pt x="397" y="293"/>
                    </a:lnTo>
                    <a:lnTo>
                      <a:pt x="435" y="319"/>
                    </a:lnTo>
                    <a:lnTo>
                      <a:pt x="474" y="346"/>
                    </a:lnTo>
                    <a:lnTo>
                      <a:pt x="510" y="375"/>
                    </a:lnTo>
                    <a:lnTo>
                      <a:pt x="544" y="404"/>
                    </a:lnTo>
                    <a:lnTo>
                      <a:pt x="576" y="435"/>
                    </a:lnTo>
                    <a:lnTo>
                      <a:pt x="601" y="468"/>
                    </a:lnTo>
                    <a:lnTo>
                      <a:pt x="622" y="502"/>
                    </a:lnTo>
                    <a:lnTo>
                      <a:pt x="636" y="536"/>
                    </a:lnTo>
                    <a:lnTo>
                      <a:pt x="651" y="577"/>
                    </a:lnTo>
                    <a:lnTo>
                      <a:pt x="670" y="613"/>
                    </a:lnTo>
                    <a:lnTo>
                      <a:pt x="693" y="647"/>
                    </a:lnTo>
                    <a:lnTo>
                      <a:pt x="720" y="677"/>
                    </a:lnTo>
                    <a:lnTo>
                      <a:pt x="751" y="705"/>
                    </a:lnTo>
                    <a:lnTo>
                      <a:pt x="784" y="730"/>
                    </a:lnTo>
                    <a:lnTo>
                      <a:pt x="819" y="753"/>
                    </a:lnTo>
                    <a:lnTo>
                      <a:pt x="856" y="774"/>
                    </a:lnTo>
                    <a:lnTo>
                      <a:pt x="895" y="792"/>
                    </a:lnTo>
                    <a:lnTo>
                      <a:pt x="935" y="809"/>
                    </a:lnTo>
                    <a:lnTo>
                      <a:pt x="1006" y="838"/>
                    </a:lnTo>
                    <a:lnTo>
                      <a:pt x="1074" y="864"/>
                    </a:lnTo>
                    <a:lnTo>
                      <a:pt x="1136" y="892"/>
                    </a:lnTo>
                    <a:lnTo>
                      <a:pt x="1194" y="919"/>
                    </a:lnTo>
                    <a:lnTo>
                      <a:pt x="1246" y="945"/>
                    </a:lnTo>
                    <a:lnTo>
                      <a:pt x="1294" y="973"/>
                    </a:lnTo>
                    <a:lnTo>
                      <a:pt x="1337" y="1003"/>
                    </a:lnTo>
                    <a:lnTo>
                      <a:pt x="1376" y="1035"/>
                    </a:lnTo>
                    <a:lnTo>
                      <a:pt x="1410" y="1069"/>
                    </a:lnTo>
                    <a:lnTo>
                      <a:pt x="1438" y="1106"/>
                    </a:lnTo>
                    <a:lnTo>
                      <a:pt x="1462" y="1146"/>
                    </a:lnTo>
                    <a:lnTo>
                      <a:pt x="1481" y="1192"/>
                    </a:lnTo>
                    <a:lnTo>
                      <a:pt x="1003" y="1192"/>
                    </a:lnTo>
                    <a:lnTo>
                      <a:pt x="999" y="1164"/>
                    </a:lnTo>
                    <a:lnTo>
                      <a:pt x="993" y="1134"/>
                    </a:lnTo>
                    <a:lnTo>
                      <a:pt x="984" y="1104"/>
                    </a:lnTo>
                    <a:lnTo>
                      <a:pt x="975" y="1075"/>
                    </a:lnTo>
                    <a:lnTo>
                      <a:pt x="964" y="1057"/>
                    </a:lnTo>
                    <a:lnTo>
                      <a:pt x="945" y="1037"/>
                    </a:lnTo>
                    <a:lnTo>
                      <a:pt x="920" y="1019"/>
                    </a:lnTo>
                    <a:lnTo>
                      <a:pt x="891" y="1001"/>
                    </a:lnTo>
                    <a:lnTo>
                      <a:pt x="859" y="983"/>
                    </a:lnTo>
                    <a:lnTo>
                      <a:pt x="825" y="967"/>
                    </a:lnTo>
                    <a:lnTo>
                      <a:pt x="790" y="951"/>
                    </a:lnTo>
                    <a:lnTo>
                      <a:pt x="755" y="939"/>
                    </a:lnTo>
                    <a:lnTo>
                      <a:pt x="723" y="929"/>
                    </a:lnTo>
                    <a:lnTo>
                      <a:pt x="693" y="920"/>
                    </a:lnTo>
                    <a:lnTo>
                      <a:pt x="669" y="915"/>
                    </a:lnTo>
                    <a:lnTo>
                      <a:pt x="633" y="907"/>
                    </a:lnTo>
                    <a:lnTo>
                      <a:pt x="600" y="893"/>
                    </a:lnTo>
                    <a:lnTo>
                      <a:pt x="570" y="877"/>
                    </a:lnTo>
                    <a:lnTo>
                      <a:pt x="544" y="856"/>
                    </a:lnTo>
                    <a:lnTo>
                      <a:pt x="521" y="832"/>
                    </a:lnTo>
                    <a:lnTo>
                      <a:pt x="501" y="806"/>
                    </a:lnTo>
                    <a:lnTo>
                      <a:pt x="484" y="777"/>
                    </a:lnTo>
                    <a:lnTo>
                      <a:pt x="468" y="748"/>
                    </a:lnTo>
                    <a:lnTo>
                      <a:pt x="454" y="717"/>
                    </a:lnTo>
                    <a:lnTo>
                      <a:pt x="442" y="685"/>
                    </a:lnTo>
                    <a:lnTo>
                      <a:pt x="431" y="653"/>
                    </a:lnTo>
                    <a:lnTo>
                      <a:pt x="421" y="621"/>
                    </a:lnTo>
                    <a:lnTo>
                      <a:pt x="413" y="590"/>
                    </a:lnTo>
                    <a:lnTo>
                      <a:pt x="404" y="559"/>
                    </a:lnTo>
                    <a:lnTo>
                      <a:pt x="396" y="530"/>
                    </a:lnTo>
                    <a:lnTo>
                      <a:pt x="387" y="503"/>
                    </a:lnTo>
                    <a:lnTo>
                      <a:pt x="379" y="478"/>
                    </a:lnTo>
                    <a:lnTo>
                      <a:pt x="369" y="456"/>
                    </a:lnTo>
                    <a:lnTo>
                      <a:pt x="359" y="438"/>
                    </a:lnTo>
                    <a:lnTo>
                      <a:pt x="347" y="422"/>
                    </a:lnTo>
                    <a:lnTo>
                      <a:pt x="335" y="411"/>
                    </a:lnTo>
                    <a:lnTo>
                      <a:pt x="321" y="405"/>
                    </a:lnTo>
                    <a:lnTo>
                      <a:pt x="304" y="403"/>
                    </a:lnTo>
                    <a:lnTo>
                      <a:pt x="277" y="403"/>
                    </a:lnTo>
                    <a:lnTo>
                      <a:pt x="249" y="400"/>
                    </a:lnTo>
                    <a:lnTo>
                      <a:pt x="220" y="394"/>
                    </a:lnTo>
                    <a:lnTo>
                      <a:pt x="190" y="386"/>
                    </a:lnTo>
                    <a:lnTo>
                      <a:pt x="162" y="374"/>
                    </a:lnTo>
                    <a:lnTo>
                      <a:pt x="134" y="360"/>
                    </a:lnTo>
                    <a:lnTo>
                      <a:pt x="110" y="345"/>
                    </a:lnTo>
                    <a:lnTo>
                      <a:pt x="88" y="328"/>
                    </a:lnTo>
                    <a:lnTo>
                      <a:pt x="70" y="308"/>
                    </a:lnTo>
                    <a:lnTo>
                      <a:pt x="58" y="288"/>
                    </a:lnTo>
                    <a:lnTo>
                      <a:pt x="51" y="266"/>
                    </a:lnTo>
                    <a:lnTo>
                      <a:pt x="51" y="243"/>
                    </a:lnTo>
                    <a:lnTo>
                      <a:pt x="56" y="201"/>
                    </a:lnTo>
                    <a:lnTo>
                      <a:pt x="59" y="166"/>
                    </a:lnTo>
                    <a:lnTo>
                      <a:pt x="61" y="134"/>
                    </a:lnTo>
                    <a:lnTo>
                      <a:pt x="59" y="109"/>
                    </a:lnTo>
                    <a:lnTo>
                      <a:pt x="57" y="88"/>
                    </a:lnTo>
                    <a:lnTo>
                      <a:pt x="53" y="71"/>
                    </a:lnTo>
                    <a:lnTo>
                      <a:pt x="47" y="57"/>
                    </a:lnTo>
                    <a:lnTo>
                      <a:pt x="41" y="45"/>
                    </a:lnTo>
                    <a:lnTo>
                      <a:pt x="34" y="35"/>
                    </a:lnTo>
                    <a:lnTo>
                      <a:pt x="27" y="27"/>
                    </a:lnTo>
                    <a:lnTo>
                      <a:pt x="18" y="18"/>
                    </a:lnTo>
                    <a:lnTo>
                      <a:pt x="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2019830" y="2037398"/>
                <a:ext cx="301625" cy="309563"/>
              </a:xfrm>
              <a:custGeom>
                <a:avLst/>
                <a:gdLst>
                  <a:gd name="T0" fmla="*/ 0 w 949"/>
                  <a:gd name="T1" fmla="*/ 0 h 978"/>
                  <a:gd name="T2" fmla="*/ 949 w 949"/>
                  <a:gd name="T3" fmla="*/ 0 h 978"/>
                  <a:gd name="T4" fmla="*/ 949 w 949"/>
                  <a:gd name="T5" fmla="*/ 978 h 978"/>
                  <a:gd name="T6" fmla="*/ 913 w 949"/>
                  <a:gd name="T7" fmla="*/ 976 h 978"/>
                  <a:gd name="T8" fmla="*/ 871 w 949"/>
                  <a:gd name="T9" fmla="*/ 972 h 978"/>
                  <a:gd name="T10" fmla="*/ 826 w 949"/>
                  <a:gd name="T11" fmla="*/ 968 h 978"/>
                  <a:gd name="T12" fmla="*/ 779 w 949"/>
                  <a:gd name="T13" fmla="*/ 964 h 978"/>
                  <a:gd name="T14" fmla="*/ 734 w 949"/>
                  <a:gd name="T15" fmla="*/ 958 h 978"/>
                  <a:gd name="T16" fmla="*/ 692 w 949"/>
                  <a:gd name="T17" fmla="*/ 950 h 978"/>
                  <a:gd name="T18" fmla="*/ 661 w 949"/>
                  <a:gd name="T19" fmla="*/ 939 h 978"/>
                  <a:gd name="T20" fmla="*/ 630 w 949"/>
                  <a:gd name="T21" fmla="*/ 922 h 978"/>
                  <a:gd name="T22" fmla="*/ 600 w 949"/>
                  <a:gd name="T23" fmla="*/ 899 h 978"/>
                  <a:gd name="T24" fmla="*/ 570 w 949"/>
                  <a:gd name="T25" fmla="*/ 872 h 978"/>
                  <a:gd name="T26" fmla="*/ 539 w 949"/>
                  <a:gd name="T27" fmla="*/ 839 h 978"/>
                  <a:gd name="T28" fmla="*/ 509 w 949"/>
                  <a:gd name="T29" fmla="*/ 804 h 978"/>
                  <a:gd name="T30" fmla="*/ 480 w 949"/>
                  <a:gd name="T31" fmla="*/ 766 h 978"/>
                  <a:gd name="T32" fmla="*/ 452 w 949"/>
                  <a:gd name="T33" fmla="*/ 727 h 978"/>
                  <a:gd name="T34" fmla="*/ 426 w 949"/>
                  <a:gd name="T35" fmla="*/ 688 h 978"/>
                  <a:gd name="T36" fmla="*/ 402 w 949"/>
                  <a:gd name="T37" fmla="*/ 648 h 978"/>
                  <a:gd name="T38" fmla="*/ 379 w 949"/>
                  <a:gd name="T39" fmla="*/ 611 h 978"/>
                  <a:gd name="T40" fmla="*/ 357 w 949"/>
                  <a:gd name="T41" fmla="*/ 575 h 978"/>
                  <a:gd name="T42" fmla="*/ 337 w 949"/>
                  <a:gd name="T43" fmla="*/ 548 h 978"/>
                  <a:gd name="T44" fmla="*/ 314 w 949"/>
                  <a:gd name="T45" fmla="*/ 523 h 978"/>
                  <a:gd name="T46" fmla="*/ 289 w 949"/>
                  <a:gd name="T47" fmla="*/ 503 h 978"/>
                  <a:gd name="T48" fmla="*/ 262 w 949"/>
                  <a:gd name="T49" fmla="*/ 486 h 978"/>
                  <a:gd name="T50" fmla="*/ 235 w 949"/>
                  <a:gd name="T51" fmla="*/ 471 h 978"/>
                  <a:gd name="T52" fmla="*/ 207 w 949"/>
                  <a:gd name="T53" fmla="*/ 459 h 978"/>
                  <a:gd name="T54" fmla="*/ 179 w 949"/>
                  <a:gd name="T55" fmla="*/ 447 h 978"/>
                  <a:gd name="T56" fmla="*/ 152 w 949"/>
                  <a:gd name="T57" fmla="*/ 435 h 978"/>
                  <a:gd name="T58" fmla="*/ 126 w 949"/>
                  <a:gd name="T59" fmla="*/ 423 h 978"/>
                  <a:gd name="T60" fmla="*/ 103 w 949"/>
                  <a:gd name="T61" fmla="*/ 410 h 978"/>
                  <a:gd name="T62" fmla="*/ 81 w 949"/>
                  <a:gd name="T63" fmla="*/ 395 h 978"/>
                  <a:gd name="T64" fmla="*/ 63 w 949"/>
                  <a:gd name="T65" fmla="*/ 377 h 978"/>
                  <a:gd name="T66" fmla="*/ 48 w 949"/>
                  <a:gd name="T67" fmla="*/ 357 h 978"/>
                  <a:gd name="T68" fmla="*/ 33 w 949"/>
                  <a:gd name="T69" fmla="*/ 324 h 978"/>
                  <a:gd name="T70" fmla="*/ 23 w 949"/>
                  <a:gd name="T71" fmla="*/ 293 h 978"/>
                  <a:gd name="T72" fmla="*/ 17 w 949"/>
                  <a:gd name="T73" fmla="*/ 264 h 978"/>
                  <a:gd name="T74" fmla="*/ 15 w 949"/>
                  <a:gd name="T75" fmla="*/ 236 h 978"/>
                  <a:gd name="T76" fmla="*/ 16 w 949"/>
                  <a:gd name="T77" fmla="*/ 209 h 978"/>
                  <a:gd name="T78" fmla="*/ 17 w 949"/>
                  <a:gd name="T79" fmla="*/ 184 h 978"/>
                  <a:gd name="T80" fmla="*/ 19 w 949"/>
                  <a:gd name="T81" fmla="*/ 160 h 978"/>
                  <a:gd name="T82" fmla="*/ 22 w 949"/>
                  <a:gd name="T83" fmla="*/ 138 h 978"/>
                  <a:gd name="T84" fmla="*/ 23 w 949"/>
                  <a:gd name="T85" fmla="*/ 117 h 978"/>
                  <a:gd name="T86" fmla="*/ 21 w 949"/>
                  <a:gd name="T87" fmla="*/ 88 h 978"/>
                  <a:gd name="T88" fmla="*/ 16 w 949"/>
                  <a:gd name="T89" fmla="*/ 58 h 978"/>
                  <a:gd name="T90" fmla="*/ 9 w 949"/>
                  <a:gd name="T91" fmla="*/ 28 h 978"/>
                  <a:gd name="T92" fmla="*/ 0 w 949"/>
                  <a:gd name="T93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49" h="978">
                    <a:moveTo>
                      <a:pt x="0" y="0"/>
                    </a:moveTo>
                    <a:lnTo>
                      <a:pt x="949" y="0"/>
                    </a:lnTo>
                    <a:lnTo>
                      <a:pt x="949" y="978"/>
                    </a:lnTo>
                    <a:lnTo>
                      <a:pt x="913" y="976"/>
                    </a:lnTo>
                    <a:lnTo>
                      <a:pt x="871" y="972"/>
                    </a:lnTo>
                    <a:lnTo>
                      <a:pt x="826" y="968"/>
                    </a:lnTo>
                    <a:lnTo>
                      <a:pt x="779" y="964"/>
                    </a:lnTo>
                    <a:lnTo>
                      <a:pt x="734" y="958"/>
                    </a:lnTo>
                    <a:lnTo>
                      <a:pt x="692" y="950"/>
                    </a:lnTo>
                    <a:lnTo>
                      <a:pt x="661" y="939"/>
                    </a:lnTo>
                    <a:lnTo>
                      <a:pt x="630" y="922"/>
                    </a:lnTo>
                    <a:lnTo>
                      <a:pt x="600" y="899"/>
                    </a:lnTo>
                    <a:lnTo>
                      <a:pt x="570" y="872"/>
                    </a:lnTo>
                    <a:lnTo>
                      <a:pt x="539" y="839"/>
                    </a:lnTo>
                    <a:lnTo>
                      <a:pt x="509" y="804"/>
                    </a:lnTo>
                    <a:lnTo>
                      <a:pt x="480" y="766"/>
                    </a:lnTo>
                    <a:lnTo>
                      <a:pt x="452" y="727"/>
                    </a:lnTo>
                    <a:lnTo>
                      <a:pt x="426" y="688"/>
                    </a:lnTo>
                    <a:lnTo>
                      <a:pt x="402" y="648"/>
                    </a:lnTo>
                    <a:lnTo>
                      <a:pt x="379" y="611"/>
                    </a:lnTo>
                    <a:lnTo>
                      <a:pt x="357" y="575"/>
                    </a:lnTo>
                    <a:lnTo>
                      <a:pt x="337" y="548"/>
                    </a:lnTo>
                    <a:lnTo>
                      <a:pt x="314" y="523"/>
                    </a:lnTo>
                    <a:lnTo>
                      <a:pt x="289" y="503"/>
                    </a:lnTo>
                    <a:lnTo>
                      <a:pt x="262" y="486"/>
                    </a:lnTo>
                    <a:lnTo>
                      <a:pt x="235" y="471"/>
                    </a:lnTo>
                    <a:lnTo>
                      <a:pt x="207" y="459"/>
                    </a:lnTo>
                    <a:lnTo>
                      <a:pt x="179" y="447"/>
                    </a:lnTo>
                    <a:lnTo>
                      <a:pt x="152" y="435"/>
                    </a:lnTo>
                    <a:lnTo>
                      <a:pt x="126" y="423"/>
                    </a:lnTo>
                    <a:lnTo>
                      <a:pt x="103" y="410"/>
                    </a:lnTo>
                    <a:lnTo>
                      <a:pt x="81" y="395"/>
                    </a:lnTo>
                    <a:lnTo>
                      <a:pt x="63" y="377"/>
                    </a:lnTo>
                    <a:lnTo>
                      <a:pt x="48" y="357"/>
                    </a:lnTo>
                    <a:lnTo>
                      <a:pt x="33" y="324"/>
                    </a:lnTo>
                    <a:lnTo>
                      <a:pt x="23" y="293"/>
                    </a:lnTo>
                    <a:lnTo>
                      <a:pt x="17" y="264"/>
                    </a:lnTo>
                    <a:lnTo>
                      <a:pt x="15" y="236"/>
                    </a:lnTo>
                    <a:lnTo>
                      <a:pt x="16" y="209"/>
                    </a:lnTo>
                    <a:lnTo>
                      <a:pt x="17" y="184"/>
                    </a:lnTo>
                    <a:lnTo>
                      <a:pt x="19" y="160"/>
                    </a:lnTo>
                    <a:lnTo>
                      <a:pt x="22" y="138"/>
                    </a:lnTo>
                    <a:lnTo>
                      <a:pt x="23" y="117"/>
                    </a:lnTo>
                    <a:lnTo>
                      <a:pt x="21" y="88"/>
                    </a:lnTo>
                    <a:lnTo>
                      <a:pt x="16" y="58"/>
                    </a:lnTo>
                    <a:lnTo>
                      <a:pt x="9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1835680" y="2199323"/>
                <a:ext cx="82550" cy="82550"/>
              </a:xfrm>
              <a:custGeom>
                <a:avLst/>
                <a:gdLst>
                  <a:gd name="T0" fmla="*/ 129 w 259"/>
                  <a:gd name="T1" fmla="*/ 0 h 260"/>
                  <a:gd name="T2" fmla="*/ 160 w 259"/>
                  <a:gd name="T3" fmla="*/ 3 h 260"/>
                  <a:gd name="T4" fmla="*/ 186 w 259"/>
                  <a:gd name="T5" fmla="*/ 13 h 260"/>
                  <a:gd name="T6" fmla="*/ 210 w 259"/>
                  <a:gd name="T7" fmla="*/ 29 h 260"/>
                  <a:gd name="T8" fmla="*/ 231 w 259"/>
                  <a:gd name="T9" fmla="*/ 49 h 260"/>
                  <a:gd name="T10" fmla="*/ 245 w 259"/>
                  <a:gd name="T11" fmla="*/ 72 h 260"/>
                  <a:gd name="T12" fmla="*/ 256 w 259"/>
                  <a:gd name="T13" fmla="*/ 100 h 260"/>
                  <a:gd name="T14" fmla="*/ 259 w 259"/>
                  <a:gd name="T15" fmla="*/ 130 h 260"/>
                  <a:gd name="T16" fmla="*/ 256 w 259"/>
                  <a:gd name="T17" fmla="*/ 159 h 260"/>
                  <a:gd name="T18" fmla="*/ 245 w 259"/>
                  <a:gd name="T19" fmla="*/ 187 h 260"/>
                  <a:gd name="T20" fmla="*/ 231 w 259"/>
                  <a:gd name="T21" fmla="*/ 211 h 260"/>
                  <a:gd name="T22" fmla="*/ 210 w 259"/>
                  <a:gd name="T23" fmla="*/ 231 h 260"/>
                  <a:gd name="T24" fmla="*/ 186 w 259"/>
                  <a:gd name="T25" fmla="*/ 246 h 260"/>
                  <a:gd name="T26" fmla="*/ 160 w 259"/>
                  <a:gd name="T27" fmla="*/ 256 h 260"/>
                  <a:gd name="T28" fmla="*/ 129 w 259"/>
                  <a:gd name="T29" fmla="*/ 260 h 260"/>
                  <a:gd name="T30" fmla="*/ 99 w 259"/>
                  <a:gd name="T31" fmla="*/ 256 h 260"/>
                  <a:gd name="T32" fmla="*/ 72 w 259"/>
                  <a:gd name="T33" fmla="*/ 246 h 260"/>
                  <a:gd name="T34" fmla="*/ 48 w 259"/>
                  <a:gd name="T35" fmla="*/ 231 h 260"/>
                  <a:gd name="T36" fmla="*/ 28 w 259"/>
                  <a:gd name="T37" fmla="*/ 211 h 260"/>
                  <a:gd name="T38" fmla="*/ 13 w 259"/>
                  <a:gd name="T39" fmla="*/ 187 h 260"/>
                  <a:gd name="T40" fmla="*/ 4 w 259"/>
                  <a:gd name="T41" fmla="*/ 159 h 260"/>
                  <a:gd name="T42" fmla="*/ 0 w 259"/>
                  <a:gd name="T43" fmla="*/ 130 h 260"/>
                  <a:gd name="T44" fmla="*/ 4 w 259"/>
                  <a:gd name="T45" fmla="*/ 100 h 260"/>
                  <a:gd name="T46" fmla="*/ 13 w 259"/>
                  <a:gd name="T47" fmla="*/ 72 h 260"/>
                  <a:gd name="T48" fmla="*/ 28 w 259"/>
                  <a:gd name="T49" fmla="*/ 49 h 260"/>
                  <a:gd name="T50" fmla="*/ 48 w 259"/>
                  <a:gd name="T51" fmla="*/ 29 h 260"/>
                  <a:gd name="T52" fmla="*/ 72 w 259"/>
                  <a:gd name="T53" fmla="*/ 13 h 260"/>
                  <a:gd name="T54" fmla="*/ 99 w 259"/>
                  <a:gd name="T55" fmla="*/ 3 h 260"/>
                  <a:gd name="T56" fmla="*/ 129 w 259"/>
                  <a:gd name="T5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60">
                    <a:moveTo>
                      <a:pt x="129" y="0"/>
                    </a:moveTo>
                    <a:lnTo>
                      <a:pt x="160" y="3"/>
                    </a:lnTo>
                    <a:lnTo>
                      <a:pt x="186" y="13"/>
                    </a:lnTo>
                    <a:lnTo>
                      <a:pt x="210" y="29"/>
                    </a:lnTo>
                    <a:lnTo>
                      <a:pt x="231" y="49"/>
                    </a:lnTo>
                    <a:lnTo>
                      <a:pt x="245" y="72"/>
                    </a:lnTo>
                    <a:lnTo>
                      <a:pt x="256" y="100"/>
                    </a:lnTo>
                    <a:lnTo>
                      <a:pt x="259" y="130"/>
                    </a:lnTo>
                    <a:lnTo>
                      <a:pt x="256" y="159"/>
                    </a:lnTo>
                    <a:lnTo>
                      <a:pt x="245" y="187"/>
                    </a:lnTo>
                    <a:lnTo>
                      <a:pt x="231" y="211"/>
                    </a:lnTo>
                    <a:lnTo>
                      <a:pt x="210" y="231"/>
                    </a:lnTo>
                    <a:lnTo>
                      <a:pt x="186" y="246"/>
                    </a:lnTo>
                    <a:lnTo>
                      <a:pt x="160" y="256"/>
                    </a:lnTo>
                    <a:lnTo>
                      <a:pt x="129" y="260"/>
                    </a:lnTo>
                    <a:lnTo>
                      <a:pt x="99" y="256"/>
                    </a:lnTo>
                    <a:lnTo>
                      <a:pt x="72" y="246"/>
                    </a:lnTo>
                    <a:lnTo>
                      <a:pt x="48" y="231"/>
                    </a:lnTo>
                    <a:lnTo>
                      <a:pt x="28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30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1922992" y="2291398"/>
                <a:ext cx="88900" cy="88900"/>
              </a:xfrm>
              <a:custGeom>
                <a:avLst/>
                <a:gdLst>
                  <a:gd name="T0" fmla="*/ 140 w 279"/>
                  <a:gd name="T1" fmla="*/ 0 h 279"/>
                  <a:gd name="T2" fmla="*/ 171 w 279"/>
                  <a:gd name="T3" fmla="*/ 3 h 279"/>
                  <a:gd name="T4" fmla="*/ 202 w 279"/>
                  <a:gd name="T5" fmla="*/ 14 h 279"/>
                  <a:gd name="T6" fmla="*/ 227 w 279"/>
                  <a:gd name="T7" fmla="*/ 30 h 279"/>
                  <a:gd name="T8" fmla="*/ 249 w 279"/>
                  <a:gd name="T9" fmla="*/ 52 h 279"/>
                  <a:gd name="T10" fmla="*/ 266 w 279"/>
                  <a:gd name="T11" fmla="*/ 78 h 279"/>
                  <a:gd name="T12" fmla="*/ 275 w 279"/>
                  <a:gd name="T13" fmla="*/ 107 h 279"/>
                  <a:gd name="T14" fmla="*/ 279 w 279"/>
                  <a:gd name="T15" fmla="*/ 139 h 279"/>
                  <a:gd name="T16" fmla="*/ 275 w 279"/>
                  <a:gd name="T17" fmla="*/ 171 h 279"/>
                  <a:gd name="T18" fmla="*/ 266 w 279"/>
                  <a:gd name="T19" fmla="*/ 200 h 279"/>
                  <a:gd name="T20" fmla="*/ 249 w 279"/>
                  <a:gd name="T21" fmla="*/ 227 h 279"/>
                  <a:gd name="T22" fmla="*/ 227 w 279"/>
                  <a:gd name="T23" fmla="*/ 249 h 279"/>
                  <a:gd name="T24" fmla="*/ 202 w 279"/>
                  <a:gd name="T25" fmla="*/ 264 h 279"/>
                  <a:gd name="T26" fmla="*/ 171 w 279"/>
                  <a:gd name="T27" fmla="*/ 275 h 279"/>
                  <a:gd name="T28" fmla="*/ 140 w 279"/>
                  <a:gd name="T29" fmla="*/ 279 h 279"/>
                  <a:gd name="T30" fmla="*/ 107 w 279"/>
                  <a:gd name="T31" fmla="*/ 275 h 279"/>
                  <a:gd name="T32" fmla="*/ 78 w 279"/>
                  <a:gd name="T33" fmla="*/ 264 h 279"/>
                  <a:gd name="T34" fmla="*/ 53 w 279"/>
                  <a:gd name="T35" fmla="*/ 249 h 279"/>
                  <a:gd name="T36" fmla="*/ 31 w 279"/>
                  <a:gd name="T37" fmla="*/ 227 h 279"/>
                  <a:gd name="T38" fmla="*/ 14 w 279"/>
                  <a:gd name="T39" fmla="*/ 200 h 279"/>
                  <a:gd name="T40" fmla="*/ 3 w 279"/>
                  <a:gd name="T41" fmla="*/ 171 h 279"/>
                  <a:gd name="T42" fmla="*/ 0 w 279"/>
                  <a:gd name="T43" fmla="*/ 139 h 279"/>
                  <a:gd name="T44" fmla="*/ 3 w 279"/>
                  <a:gd name="T45" fmla="*/ 107 h 279"/>
                  <a:gd name="T46" fmla="*/ 14 w 279"/>
                  <a:gd name="T47" fmla="*/ 78 h 279"/>
                  <a:gd name="T48" fmla="*/ 31 w 279"/>
                  <a:gd name="T49" fmla="*/ 52 h 279"/>
                  <a:gd name="T50" fmla="*/ 53 w 279"/>
                  <a:gd name="T51" fmla="*/ 30 h 279"/>
                  <a:gd name="T52" fmla="*/ 78 w 279"/>
                  <a:gd name="T53" fmla="*/ 14 h 279"/>
                  <a:gd name="T54" fmla="*/ 107 w 279"/>
                  <a:gd name="T55" fmla="*/ 3 h 279"/>
                  <a:gd name="T56" fmla="*/ 140 w 279"/>
                  <a:gd name="T57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9" h="279">
                    <a:moveTo>
                      <a:pt x="140" y="0"/>
                    </a:moveTo>
                    <a:lnTo>
                      <a:pt x="171" y="3"/>
                    </a:lnTo>
                    <a:lnTo>
                      <a:pt x="202" y="14"/>
                    </a:lnTo>
                    <a:lnTo>
                      <a:pt x="227" y="30"/>
                    </a:lnTo>
                    <a:lnTo>
                      <a:pt x="249" y="52"/>
                    </a:lnTo>
                    <a:lnTo>
                      <a:pt x="266" y="78"/>
                    </a:lnTo>
                    <a:lnTo>
                      <a:pt x="275" y="107"/>
                    </a:lnTo>
                    <a:lnTo>
                      <a:pt x="279" y="139"/>
                    </a:lnTo>
                    <a:lnTo>
                      <a:pt x="275" y="171"/>
                    </a:lnTo>
                    <a:lnTo>
                      <a:pt x="266" y="200"/>
                    </a:lnTo>
                    <a:lnTo>
                      <a:pt x="249" y="227"/>
                    </a:lnTo>
                    <a:lnTo>
                      <a:pt x="227" y="249"/>
                    </a:lnTo>
                    <a:lnTo>
                      <a:pt x="202" y="264"/>
                    </a:lnTo>
                    <a:lnTo>
                      <a:pt x="171" y="275"/>
                    </a:lnTo>
                    <a:lnTo>
                      <a:pt x="140" y="279"/>
                    </a:lnTo>
                    <a:lnTo>
                      <a:pt x="107" y="275"/>
                    </a:lnTo>
                    <a:lnTo>
                      <a:pt x="78" y="264"/>
                    </a:lnTo>
                    <a:lnTo>
                      <a:pt x="53" y="249"/>
                    </a:lnTo>
                    <a:lnTo>
                      <a:pt x="31" y="227"/>
                    </a:lnTo>
                    <a:lnTo>
                      <a:pt x="14" y="200"/>
                    </a:lnTo>
                    <a:lnTo>
                      <a:pt x="3" y="171"/>
                    </a:lnTo>
                    <a:lnTo>
                      <a:pt x="0" y="139"/>
                    </a:lnTo>
                    <a:lnTo>
                      <a:pt x="3" y="107"/>
                    </a:lnTo>
                    <a:lnTo>
                      <a:pt x="14" y="78"/>
                    </a:lnTo>
                    <a:lnTo>
                      <a:pt x="31" y="52"/>
                    </a:lnTo>
                    <a:lnTo>
                      <a:pt x="53" y="30"/>
                    </a:lnTo>
                    <a:lnTo>
                      <a:pt x="78" y="14"/>
                    </a:lnTo>
                    <a:lnTo>
                      <a:pt x="107" y="3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2110317" y="2248536"/>
                <a:ext cx="98425" cy="98425"/>
              </a:xfrm>
              <a:custGeom>
                <a:avLst/>
                <a:gdLst>
                  <a:gd name="T0" fmla="*/ 155 w 310"/>
                  <a:gd name="T1" fmla="*/ 0 h 309"/>
                  <a:gd name="T2" fmla="*/ 186 w 310"/>
                  <a:gd name="T3" fmla="*/ 2 h 309"/>
                  <a:gd name="T4" fmla="*/ 215 w 310"/>
                  <a:gd name="T5" fmla="*/ 12 h 309"/>
                  <a:gd name="T6" fmla="*/ 242 w 310"/>
                  <a:gd name="T7" fmla="*/ 27 h 309"/>
                  <a:gd name="T8" fmla="*/ 265 w 310"/>
                  <a:gd name="T9" fmla="*/ 45 h 309"/>
                  <a:gd name="T10" fmla="*/ 283 w 310"/>
                  <a:gd name="T11" fmla="*/ 68 h 309"/>
                  <a:gd name="T12" fmla="*/ 297 w 310"/>
                  <a:gd name="T13" fmla="*/ 94 h 309"/>
                  <a:gd name="T14" fmla="*/ 306 w 310"/>
                  <a:gd name="T15" fmla="*/ 123 h 309"/>
                  <a:gd name="T16" fmla="*/ 310 w 310"/>
                  <a:gd name="T17" fmla="*/ 155 h 309"/>
                  <a:gd name="T18" fmla="*/ 306 w 310"/>
                  <a:gd name="T19" fmla="*/ 185 h 309"/>
                  <a:gd name="T20" fmla="*/ 297 w 310"/>
                  <a:gd name="T21" fmla="*/ 214 h 309"/>
                  <a:gd name="T22" fmla="*/ 283 w 310"/>
                  <a:gd name="T23" fmla="*/ 241 h 309"/>
                  <a:gd name="T24" fmla="*/ 265 w 310"/>
                  <a:gd name="T25" fmla="*/ 264 h 309"/>
                  <a:gd name="T26" fmla="*/ 242 w 310"/>
                  <a:gd name="T27" fmla="*/ 283 h 309"/>
                  <a:gd name="T28" fmla="*/ 215 w 310"/>
                  <a:gd name="T29" fmla="*/ 296 h 309"/>
                  <a:gd name="T30" fmla="*/ 186 w 310"/>
                  <a:gd name="T31" fmla="*/ 306 h 309"/>
                  <a:gd name="T32" fmla="*/ 155 w 310"/>
                  <a:gd name="T33" fmla="*/ 309 h 309"/>
                  <a:gd name="T34" fmla="*/ 123 w 310"/>
                  <a:gd name="T35" fmla="*/ 306 h 309"/>
                  <a:gd name="T36" fmla="*/ 94 w 310"/>
                  <a:gd name="T37" fmla="*/ 296 h 309"/>
                  <a:gd name="T38" fmla="*/ 69 w 310"/>
                  <a:gd name="T39" fmla="*/ 283 h 309"/>
                  <a:gd name="T40" fmla="*/ 46 w 310"/>
                  <a:gd name="T41" fmla="*/ 264 h 309"/>
                  <a:gd name="T42" fmla="*/ 27 w 310"/>
                  <a:gd name="T43" fmla="*/ 241 h 309"/>
                  <a:gd name="T44" fmla="*/ 12 w 310"/>
                  <a:gd name="T45" fmla="*/ 214 h 309"/>
                  <a:gd name="T46" fmla="*/ 4 w 310"/>
                  <a:gd name="T47" fmla="*/ 185 h 309"/>
                  <a:gd name="T48" fmla="*/ 0 w 310"/>
                  <a:gd name="T49" fmla="*/ 155 h 309"/>
                  <a:gd name="T50" fmla="*/ 4 w 310"/>
                  <a:gd name="T51" fmla="*/ 123 h 309"/>
                  <a:gd name="T52" fmla="*/ 12 w 310"/>
                  <a:gd name="T53" fmla="*/ 94 h 309"/>
                  <a:gd name="T54" fmla="*/ 27 w 310"/>
                  <a:gd name="T55" fmla="*/ 68 h 309"/>
                  <a:gd name="T56" fmla="*/ 46 w 310"/>
                  <a:gd name="T57" fmla="*/ 45 h 309"/>
                  <a:gd name="T58" fmla="*/ 69 w 310"/>
                  <a:gd name="T59" fmla="*/ 27 h 309"/>
                  <a:gd name="T60" fmla="*/ 94 w 310"/>
                  <a:gd name="T61" fmla="*/ 12 h 309"/>
                  <a:gd name="T62" fmla="*/ 123 w 310"/>
                  <a:gd name="T63" fmla="*/ 2 h 309"/>
                  <a:gd name="T64" fmla="*/ 155 w 310"/>
                  <a:gd name="T65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0" h="309">
                    <a:moveTo>
                      <a:pt x="155" y="0"/>
                    </a:moveTo>
                    <a:lnTo>
                      <a:pt x="186" y="2"/>
                    </a:lnTo>
                    <a:lnTo>
                      <a:pt x="215" y="12"/>
                    </a:lnTo>
                    <a:lnTo>
                      <a:pt x="242" y="27"/>
                    </a:lnTo>
                    <a:lnTo>
                      <a:pt x="265" y="45"/>
                    </a:lnTo>
                    <a:lnTo>
                      <a:pt x="283" y="68"/>
                    </a:lnTo>
                    <a:lnTo>
                      <a:pt x="297" y="94"/>
                    </a:lnTo>
                    <a:lnTo>
                      <a:pt x="306" y="123"/>
                    </a:lnTo>
                    <a:lnTo>
                      <a:pt x="310" y="155"/>
                    </a:lnTo>
                    <a:lnTo>
                      <a:pt x="306" y="185"/>
                    </a:lnTo>
                    <a:lnTo>
                      <a:pt x="297" y="214"/>
                    </a:lnTo>
                    <a:lnTo>
                      <a:pt x="283" y="241"/>
                    </a:lnTo>
                    <a:lnTo>
                      <a:pt x="265" y="264"/>
                    </a:lnTo>
                    <a:lnTo>
                      <a:pt x="242" y="283"/>
                    </a:lnTo>
                    <a:lnTo>
                      <a:pt x="215" y="296"/>
                    </a:lnTo>
                    <a:lnTo>
                      <a:pt x="186" y="306"/>
                    </a:lnTo>
                    <a:lnTo>
                      <a:pt x="155" y="309"/>
                    </a:lnTo>
                    <a:lnTo>
                      <a:pt x="123" y="306"/>
                    </a:lnTo>
                    <a:lnTo>
                      <a:pt x="94" y="296"/>
                    </a:lnTo>
                    <a:lnTo>
                      <a:pt x="69" y="283"/>
                    </a:lnTo>
                    <a:lnTo>
                      <a:pt x="46" y="264"/>
                    </a:lnTo>
                    <a:lnTo>
                      <a:pt x="27" y="241"/>
                    </a:lnTo>
                    <a:lnTo>
                      <a:pt x="12" y="214"/>
                    </a:lnTo>
                    <a:lnTo>
                      <a:pt x="4" y="185"/>
                    </a:lnTo>
                    <a:lnTo>
                      <a:pt x="0" y="155"/>
                    </a:lnTo>
                    <a:lnTo>
                      <a:pt x="4" y="123"/>
                    </a:lnTo>
                    <a:lnTo>
                      <a:pt x="12" y="94"/>
                    </a:lnTo>
                    <a:lnTo>
                      <a:pt x="27" y="68"/>
                    </a:lnTo>
                    <a:lnTo>
                      <a:pt x="46" y="45"/>
                    </a:lnTo>
                    <a:lnTo>
                      <a:pt x="69" y="27"/>
                    </a:lnTo>
                    <a:lnTo>
                      <a:pt x="94" y="12"/>
                    </a:lnTo>
                    <a:lnTo>
                      <a:pt x="123" y="2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2208742" y="2150111"/>
                <a:ext cx="53975" cy="53975"/>
              </a:xfrm>
              <a:custGeom>
                <a:avLst/>
                <a:gdLst>
                  <a:gd name="T0" fmla="*/ 85 w 170"/>
                  <a:gd name="T1" fmla="*/ 0 h 170"/>
                  <a:gd name="T2" fmla="*/ 108 w 170"/>
                  <a:gd name="T3" fmla="*/ 4 h 170"/>
                  <a:gd name="T4" fmla="*/ 129 w 170"/>
                  <a:gd name="T5" fmla="*/ 12 h 170"/>
                  <a:gd name="T6" fmla="*/ 145 w 170"/>
                  <a:gd name="T7" fmla="*/ 26 h 170"/>
                  <a:gd name="T8" fmla="*/ 159 w 170"/>
                  <a:gd name="T9" fmla="*/ 43 h 170"/>
                  <a:gd name="T10" fmla="*/ 167 w 170"/>
                  <a:gd name="T11" fmla="*/ 63 h 170"/>
                  <a:gd name="T12" fmla="*/ 170 w 170"/>
                  <a:gd name="T13" fmla="*/ 85 h 170"/>
                  <a:gd name="T14" fmla="*/ 167 w 170"/>
                  <a:gd name="T15" fmla="*/ 108 h 170"/>
                  <a:gd name="T16" fmla="*/ 159 w 170"/>
                  <a:gd name="T17" fmla="*/ 129 h 170"/>
                  <a:gd name="T18" fmla="*/ 145 w 170"/>
                  <a:gd name="T19" fmla="*/ 145 h 170"/>
                  <a:gd name="T20" fmla="*/ 129 w 170"/>
                  <a:gd name="T21" fmla="*/ 159 h 170"/>
                  <a:gd name="T22" fmla="*/ 108 w 170"/>
                  <a:gd name="T23" fmla="*/ 167 h 170"/>
                  <a:gd name="T24" fmla="*/ 85 w 170"/>
                  <a:gd name="T25" fmla="*/ 170 h 170"/>
                  <a:gd name="T26" fmla="*/ 63 w 170"/>
                  <a:gd name="T27" fmla="*/ 167 h 170"/>
                  <a:gd name="T28" fmla="*/ 43 w 170"/>
                  <a:gd name="T29" fmla="*/ 159 h 170"/>
                  <a:gd name="T30" fmla="*/ 26 w 170"/>
                  <a:gd name="T31" fmla="*/ 145 h 170"/>
                  <a:gd name="T32" fmla="*/ 12 w 170"/>
                  <a:gd name="T33" fmla="*/ 129 h 170"/>
                  <a:gd name="T34" fmla="*/ 4 w 170"/>
                  <a:gd name="T35" fmla="*/ 108 h 170"/>
                  <a:gd name="T36" fmla="*/ 0 w 170"/>
                  <a:gd name="T37" fmla="*/ 85 h 170"/>
                  <a:gd name="T38" fmla="*/ 4 w 170"/>
                  <a:gd name="T39" fmla="*/ 63 h 170"/>
                  <a:gd name="T40" fmla="*/ 12 w 170"/>
                  <a:gd name="T41" fmla="*/ 43 h 170"/>
                  <a:gd name="T42" fmla="*/ 26 w 170"/>
                  <a:gd name="T43" fmla="*/ 26 h 170"/>
                  <a:gd name="T44" fmla="*/ 43 w 170"/>
                  <a:gd name="T45" fmla="*/ 12 h 170"/>
                  <a:gd name="T46" fmla="*/ 63 w 170"/>
                  <a:gd name="T47" fmla="*/ 4 h 170"/>
                  <a:gd name="T48" fmla="*/ 85 w 170"/>
                  <a:gd name="T4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0" h="170">
                    <a:moveTo>
                      <a:pt x="85" y="0"/>
                    </a:moveTo>
                    <a:lnTo>
                      <a:pt x="108" y="4"/>
                    </a:lnTo>
                    <a:lnTo>
                      <a:pt x="129" y="12"/>
                    </a:lnTo>
                    <a:lnTo>
                      <a:pt x="145" y="26"/>
                    </a:lnTo>
                    <a:lnTo>
                      <a:pt x="159" y="43"/>
                    </a:lnTo>
                    <a:lnTo>
                      <a:pt x="167" y="63"/>
                    </a:lnTo>
                    <a:lnTo>
                      <a:pt x="170" y="85"/>
                    </a:lnTo>
                    <a:lnTo>
                      <a:pt x="167" y="108"/>
                    </a:lnTo>
                    <a:lnTo>
                      <a:pt x="159" y="129"/>
                    </a:lnTo>
                    <a:lnTo>
                      <a:pt x="145" y="145"/>
                    </a:lnTo>
                    <a:lnTo>
                      <a:pt x="129" y="159"/>
                    </a:lnTo>
                    <a:lnTo>
                      <a:pt x="108" y="167"/>
                    </a:lnTo>
                    <a:lnTo>
                      <a:pt x="85" y="170"/>
                    </a:lnTo>
                    <a:lnTo>
                      <a:pt x="63" y="167"/>
                    </a:lnTo>
                    <a:lnTo>
                      <a:pt x="43" y="159"/>
                    </a:lnTo>
                    <a:lnTo>
                      <a:pt x="26" y="145"/>
                    </a:lnTo>
                    <a:lnTo>
                      <a:pt x="12" y="129"/>
                    </a:lnTo>
                    <a:lnTo>
                      <a:pt x="4" y="108"/>
                    </a:lnTo>
                    <a:lnTo>
                      <a:pt x="0" y="85"/>
                    </a:lnTo>
                    <a:lnTo>
                      <a:pt x="4" y="63"/>
                    </a:lnTo>
                    <a:lnTo>
                      <a:pt x="12" y="43"/>
                    </a:lnTo>
                    <a:lnTo>
                      <a:pt x="26" y="26"/>
                    </a:lnTo>
                    <a:lnTo>
                      <a:pt x="43" y="12"/>
                    </a:lnTo>
                    <a:lnTo>
                      <a:pt x="63" y="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115080" y="2059623"/>
                <a:ext cx="80963" cy="82550"/>
              </a:xfrm>
              <a:custGeom>
                <a:avLst/>
                <a:gdLst>
                  <a:gd name="T0" fmla="*/ 128 w 256"/>
                  <a:gd name="T1" fmla="*/ 0 h 257"/>
                  <a:gd name="T2" fmla="*/ 157 w 256"/>
                  <a:gd name="T3" fmla="*/ 4 h 257"/>
                  <a:gd name="T4" fmla="*/ 184 w 256"/>
                  <a:gd name="T5" fmla="*/ 14 h 257"/>
                  <a:gd name="T6" fmla="*/ 208 w 256"/>
                  <a:gd name="T7" fmla="*/ 29 h 257"/>
                  <a:gd name="T8" fmla="*/ 227 w 256"/>
                  <a:gd name="T9" fmla="*/ 49 h 257"/>
                  <a:gd name="T10" fmla="*/ 243 w 256"/>
                  <a:gd name="T11" fmla="*/ 73 h 257"/>
                  <a:gd name="T12" fmla="*/ 253 w 256"/>
                  <a:gd name="T13" fmla="*/ 100 h 257"/>
                  <a:gd name="T14" fmla="*/ 256 w 256"/>
                  <a:gd name="T15" fmla="*/ 129 h 257"/>
                  <a:gd name="T16" fmla="*/ 253 w 256"/>
                  <a:gd name="T17" fmla="*/ 158 h 257"/>
                  <a:gd name="T18" fmla="*/ 243 w 256"/>
                  <a:gd name="T19" fmla="*/ 185 h 257"/>
                  <a:gd name="T20" fmla="*/ 227 w 256"/>
                  <a:gd name="T21" fmla="*/ 208 h 257"/>
                  <a:gd name="T22" fmla="*/ 208 w 256"/>
                  <a:gd name="T23" fmla="*/ 229 h 257"/>
                  <a:gd name="T24" fmla="*/ 184 w 256"/>
                  <a:gd name="T25" fmla="*/ 243 h 257"/>
                  <a:gd name="T26" fmla="*/ 157 w 256"/>
                  <a:gd name="T27" fmla="*/ 253 h 257"/>
                  <a:gd name="T28" fmla="*/ 128 w 256"/>
                  <a:gd name="T29" fmla="*/ 257 h 257"/>
                  <a:gd name="T30" fmla="*/ 99 w 256"/>
                  <a:gd name="T31" fmla="*/ 253 h 257"/>
                  <a:gd name="T32" fmla="*/ 71 w 256"/>
                  <a:gd name="T33" fmla="*/ 243 h 257"/>
                  <a:gd name="T34" fmla="*/ 48 w 256"/>
                  <a:gd name="T35" fmla="*/ 229 h 257"/>
                  <a:gd name="T36" fmla="*/ 28 w 256"/>
                  <a:gd name="T37" fmla="*/ 208 h 257"/>
                  <a:gd name="T38" fmla="*/ 13 w 256"/>
                  <a:gd name="T39" fmla="*/ 185 h 257"/>
                  <a:gd name="T40" fmla="*/ 4 w 256"/>
                  <a:gd name="T41" fmla="*/ 158 h 257"/>
                  <a:gd name="T42" fmla="*/ 0 w 256"/>
                  <a:gd name="T43" fmla="*/ 129 h 257"/>
                  <a:gd name="T44" fmla="*/ 4 w 256"/>
                  <a:gd name="T45" fmla="*/ 100 h 257"/>
                  <a:gd name="T46" fmla="*/ 13 w 256"/>
                  <a:gd name="T47" fmla="*/ 73 h 257"/>
                  <a:gd name="T48" fmla="*/ 28 w 256"/>
                  <a:gd name="T49" fmla="*/ 49 h 257"/>
                  <a:gd name="T50" fmla="*/ 48 w 256"/>
                  <a:gd name="T51" fmla="*/ 29 h 257"/>
                  <a:gd name="T52" fmla="*/ 71 w 256"/>
                  <a:gd name="T53" fmla="*/ 14 h 257"/>
                  <a:gd name="T54" fmla="*/ 99 w 256"/>
                  <a:gd name="T55" fmla="*/ 4 h 257"/>
                  <a:gd name="T56" fmla="*/ 128 w 256"/>
                  <a:gd name="T5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257">
                    <a:moveTo>
                      <a:pt x="128" y="0"/>
                    </a:moveTo>
                    <a:lnTo>
                      <a:pt x="157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7" y="49"/>
                    </a:lnTo>
                    <a:lnTo>
                      <a:pt x="243" y="73"/>
                    </a:lnTo>
                    <a:lnTo>
                      <a:pt x="253" y="100"/>
                    </a:lnTo>
                    <a:lnTo>
                      <a:pt x="256" y="129"/>
                    </a:lnTo>
                    <a:lnTo>
                      <a:pt x="253" y="158"/>
                    </a:lnTo>
                    <a:lnTo>
                      <a:pt x="243" y="185"/>
                    </a:lnTo>
                    <a:lnTo>
                      <a:pt x="227" y="208"/>
                    </a:lnTo>
                    <a:lnTo>
                      <a:pt x="208" y="229"/>
                    </a:lnTo>
                    <a:lnTo>
                      <a:pt x="184" y="243"/>
                    </a:lnTo>
                    <a:lnTo>
                      <a:pt x="157" y="253"/>
                    </a:lnTo>
                    <a:lnTo>
                      <a:pt x="128" y="257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9"/>
                    </a:lnTo>
                    <a:lnTo>
                      <a:pt x="28" y="208"/>
                    </a:lnTo>
                    <a:lnTo>
                      <a:pt x="13" y="185"/>
                    </a:lnTo>
                    <a:lnTo>
                      <a:pt x="4" y="158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1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1930930" y="2085023"/>
                <a:ext cx="44450" cy="44450"/>
              </a:xfrm>
              <a:custGeom>
                <a:avLst/>
                <a:gdLst>
                  <a:gd name="T0" fmla="*/ 69 w 138"/>
                  <a:gd name="T1" fmla="*/ 0 h 139"/>
                  <a:gd name="T2" fmla="*/ 90 w 138"/>
                  <a:gd name="T3" fmla="*/ 4 h 139"/>
                  <a:gd name="T4" fmla="*/ 110 w 138"/>
                  <a:gd name="T5" fmla="*/ 15 h 139"/>
                  <a:gd name="T6" fmla="*/ 124 w 138"/>
                  <a:gd name="T7" fmla="*/ 29 h 139"/>
                  <a:gd name="T8" fmla="*/ 134 w 138"/>
                  <a:gd name="T9" fmla="*/ 48 h 139"/>
                  <a:gd name="T10" fmla="*/ 138 w 138"/>
                  <a:gd name="T11" fmla="*/ 70 h 139"/>
                  <a:gd name="T12" fmla="*/ 134 w 138"/>
                  <a:gd name="T13" fmla="*/ 92 h 139"/>
                  <a:gd name="T14" fmla="*/ 124 w 138"/>
                  <a:gd name="T15" fmla="*/ 110 h 139"/>
                  <a:gd name="T16" fmla="*/ 110 w 138"/>
                  <a:gd name="T17" fmla="*/ 126 h 139"/>
                  <a:gd name="T18" fmla="*/ 90 w 138"/>
                  <a:gd name="T19" fmla="*/ 135 h 139"/>
                  <a:gd name="T20" fmla="*/ 69 w 138"/>
                  <a:gd name="T21" fmla="*/ 139 h 139"/>
                  <a:gd name="T22" fmla="*/ 47 w 138"/>
                  <a:gd name="T23" fmla="*/ 135 h 139"/>
                  <a:gd name="T24" fmla="*/ 28 w 138"/>
                  <a:gd name="T25" fmla="*/ 126 h 139"/>
                  <a:gd name="T26" fmla="*/ 13 w 138"/>
                  <a:gd name="T27" fmla="*/ 110 h 139"/>
                  <a:gd name="T28" fmla="*/ 3 w 138"/>
                  <a:gd name="T29" fmla="*/ 92 h 139"/>
                  <a:gd name="T30" fmla="*/ 0 w 138"/>
                  <a:gd name="T31" fmla="*/ 70 h 139"/>
                  <a:gd name="T32" fmla="*/ 3 w 138"/>
                  <a:gd name="T33" fmla="*/ 48 h 139"/>
                  <a:gd name="T34" fmla="*/ 13 w 138"/>
                  <a:gd name="T35" fmla="*/ 29 h 139"/>
                  <a:gd name="T36" fmla="*/ 28 w 138"/>
                  <a:gd name="T37" fmla="*/ 15 h 139"/>
                  <a:gd name="T38" fmla="*/ 47 w 138"/>
                  <a:gd name="T39" fmla="*/ 4 h 139"/>
                  <a:gd name="T40" fmla="*/ 69 w 138"/>
                  <a:gd name="T41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8" h="139">
                    <a:moveTo>
                      <a:pt x="69" y="0"/>
                    </a:moveTo>
                    <a:lnTo>
                      <a:pt x="90" y="4"/>
                    </a:lnTo>
                    <a:lnTo>
                      <a:pt x="110" y="15"/>
                    </a:lnTo>
                    <a:lnTo>
                      <a:pt x="124" y="29"/>
                    </a:lnTo>
                    <a:lnTo>
                      <a:pt x="134" y="48"/>
                    </a:lnTo>
                    <a:lnTo>
                      <a:pt x="138" y="70"/>
                    </a:lnTo>
                    <a:lnTo>
                      <a:pt x="134" y="92"/>
                    </a:lnTo>
                    <a:lnTo>
                      <a:pt x="124" y="110"/>
                    </a:lnTo>
                    <a:lnTo>
                      <a:pt x="110" y="126"/>
                    </a:lnTo>
                    <a:lnTo>
                      <a:pt x="90" y="135"/>
                    </a:lnTo>
                    <a:lnTo>
                      <a:pt x="69" y="139"/>
                    </a:lnTo>
                    <a:lnTo>
                      <a:pt x="47" y="135"/>
                    </a:lnTo>
                    <a:lnTo>
                      <a:pt x="28" y="126"/>
                    </a:lnTo>
                    <a:lnTo>
                      <a:pt x="13" y="110"/>
                    </a:lnTo>
                    <a:lnTo>
                      <a:pt x="3" y="92"/>
                    </a:lnTo>
                    <a:lnTo>
                      <a:pt x="0" y="70"/>
                    </a:lnTo>
                    <a:lnTo>
                      <a:pt x="3" y="48"/>
                    </a:lnTo>
                    <a:lnTo>
                      <a:pt x="13" y="29"/>
                    </a:lnTo>
                    <a:lnTo>
                      <a:pt x="28" y="15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2105555" y="2253298"/>
                <a:ext cx="215900" cy="161925"/>
              </a:xfrm>
              <a:custGeom>
                <a:avLst/>
                <a:gdLst>
                  <a:gd name="T0" fmla="*/ 679 w 679"/>
                  <a:gd name="T1" fmla="*/ 0 h 513"/>
                  <a:gd name="T2" fmla="*/ 679 w 679"/>
                  <a:gd name="T3" fmla="*/ 69 h 513"/>
                  <a:gd name="T4" fmla="*/ 193 w 679"/>
                  <a:gd name="T5" fmla="*/ 170 h 513"/>
                  <a:gd name="T6" fmla="*/ 72 w 679"/>
                  <a:gd name="T7" fmla="*/ 513 h 513"/>
                  <a:gd name="T8" fmla="*/ 0 w 679"/>
                  <a:gd name="T9" fmla="*/ 513 h 513"/>
                  <a:gd name="T10" fmla="*/ 142 w 679"/>
                  <a:gd name="T11" fmla="*/ 110 h 513"/>
                  <a:gd name="T12" fmla="*/ 679 w 679"/>
                  <a:gd name="T13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9" h="513">
                    <a:moveTo>
                      <a:pt x="679" y="0"/>
                    </a:moveTo>
                    <a:lnTo>
                      <a:pt x="679" y="69"/>
                    </a:lnTo>
                    <a:lnTo>
                      <a:pt x="193" y="170"/>
                    </a:lnTo>
                    <a:lnTo>
                      <a:pt x="72" y="513"/>
                    </a:lnTo>
                    <a:lnTo>
                      <a:pt x="0" y="513"/>
                    </a:lnTo>
                    <a:lnTo>
                      <a:pt x="142" y="11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1743605" y="2037398"/>
                <a:ext cx="430213" cy="377825"/>
              </a:xfrm>
              <a:custGeom>
                <a:avLst/>
                <a:gdLst>
                  <a:gd name="T0" fmla="*/ 1285 w 1353"/>
                  <a:gd name="T1" fmla="*/ 0 h 1192"/>
                  <a:gd name="T2" fmla="*/ 1353 w 1353"/>
                  <a:gd name="T3" fmla="*/ 0 h 1192"/>
                  <a:gd name="T4" fmla="*/ 1329 w 1353"/>
                  <a:gd name="T5" fmla="*/ 222 h 1192"/>
                  <a:gd name="T6" fmla="*/ 475 w 1353"/>
                  <a:gd name="T7" fmla="*/ 653 h 1192"/>
                  <a:gd name="T8" fmla="*/ 728 w 1353"/>
                  <a:gd name="T9" fmla="*/ 922 h 1192"/>
                  <a:gd name="T10" fmla="*/ 752 w 1353"/>
                  <a:gd name="T11" fmla="*/ 1192 h 1192"/>
                  <a:gd name="T12" fmla="*/ 684 w 1353"/>
                  <a:gd name="T13" fmla="*/ 1192 h 1192"/>
                  <a:gd name="T14" fmla="*/ 662 w 1353"/>
                  <a:gd name="T15" fmla="*/ 951 h 1192"/>
                  <a:gd name="T16" fmla="*/ 434 w 1353"/>
                  <a:gd name="T17" fmla="*/ 708 h 1192"/>
                  <a:gd name="T18" fmla="*/ 278 w 1353"/>
                  <a:gd name="T19" fmla="*/ 1192 h 1192"/>
                  <a:gd name="T20" fmla="*/ 207 w 1353"/>
                  <a:gd name="T21" fmla="*/ 1192 h 1192"/>
                  <a:gd name="T22" fmla="*/ 378 w 1353"/>
                  <a:gd name="T23" fmla="*/ 661 h 1192"/>
                  <a:gd name="T24" fmla="*/ 0 w 1353"/>
                  <a:gd name="T25" fmla="*/ 497 h 1192"/>
                  <a:gd name="T26" fmla="*/ 0 w 1353"/>
                  <a:gd name="T27" fmla="*/ 422 h 1192"/>
                  <a:gd name="T28" fmla="*/ 418 w 1353"/>
                  <a:gd name="T29" fmla="*/ 606 h 1192"/>
                  <a:gd name="T30" fmla="*/ 1266 w 1353"/>
                  <a:gd name="T31" fmla="*/ 179 h 1192"/>
                  <a:gd name="T32" fmla="*/ 1285 w 1353"/>
                  <a:gd name="T33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53" h="1192">
                    <a:moveTo>
                      <a:pt x="1285" y="0"/>
                    </a:moveTo>
                    <a:lnTo>
                      <a:pt x="1353" y="0"/>
                    </a:lnTo>
                    <a:lnTo>
                      <a:pt x="1329" y="222"/>
                    </a:lnTo>
                    <a:lnTo>
                      <a:pt x="475" y="653"/>
                    </a:lnTo>
                    <a:lnTo>
                      <a:pt x="728" y="922"/>
                    </a:lnTo>
                    <a:lnTo>
                      <a:pt x="752" y="1192"/>
                    </a:lnTo>
                    <a:lnTo>
                      <a:pt x="684" y="1192"/>
                    </a:lnTo>
                    <a:lnTo>
                      <a:pt x="662" y="951"/>
                    </a:lnTo>
                    <a:lnTo>
                      <a:pt x="434" y="708"/>
                    </a:lnTo>
                    <a:lnTo>
                      <a:pt x="278" y="1192"/>
                    </a:lnTo>
                    <a:lnTo>
                      <a:pt x="207" y="1192"/>
                    </a:lnTo>
                    <a:lnTo>
                      <a:pt x="378" y="661"/>
                    </a:lnTo>
                    <a:lnTo>
                      <a:pt x="0" y="497"/>
                    </a:lnTo>
                    <a:lnTo>
                      <a:pt x="0" y="422"/>
                    </a:lnTo>
                    <a:lnTo>
                      <a:pt x="418" y="606"/>
                    </a:lnTo>
                    <a:lnTo>
                      <a:pt x="1266" y="179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1856317" y="2219961"/>
                <a:ext cx="41275" cy="41275"/>
              </a:xfrm>
              <a:custGeom>
                <a:avLst/>
                <a:gdLst>
                  <a:gd name="T0" fmla="*/ 64 w 128"/>
                  <a:gd name="T1" fmla="*/ 0 h 129"/>
                  <a:gd name="T2" fmla="*/ 85 w 128"/>
                  <a:gd name="T3" fmla="*/ 3 h 129"/>
                  <a:gd name="T4" fmla="*/ 102 w 128"/>
                  <a:gd name="T5" fmla="*/ 13 h 129"/>
                  <a:gd name="T6" fmla="*/ 116 w 128"/>
                  <a:gd name="T7" fmla="*/ 26 h 129"/>
                  <a:gd name="T8" fmla="*/ 125 w 128"/>
                  <a:gd name="T9" fmla="*/ 45 h 129"/>
                  <a:gd name="T10" fmla="*/ 128 w 128"/>
                  <a:gd name="T11" fmla="*/ 65 h 129"/>
                  <a:gd name="T12" fmla="*/ 125 w 128"/>
                  <a:gd name="T13" fmla="*/ 85 h 129"/>
                  <a:gd name="T14" fmla="*/ 116 w 128"/>
                  <a:gd name="T15" fmla="*/ 103 h 129"/>
                  <a:gd name="T16" fmla="*/ 102 w 128"/>
                  <a:gd name="T17" fmla="*/ 116 h 129"/>
                  <a:gd name="T18" fmla="*/ 85 w 128"/>
                  <a:gd name="T19" fmla="*/ 126 h 129"/>
                  <a:gd name="T20" fmla="*/ 64 w 128"/>
                  <a:gd name="T21" fmla="*/ 129 h 129"/>
                  <a:gd name="T22" fmla="*/ 44 w 128"/>
                  <a:gd name="T23" fmla="*/ 126 h 129"/>
                  <a:gd name="T24" fmla="*/ 27 w 128"/>
                  <a:gd name="T25" fmla="*/ 116 h 129"/>
                  <a:gd name="T26" fmla="*/ 12 w 128"/>
                  <a:gd name="T27" fmla="*/ 103 h 129"/>
                  <a:gd name="T28" fmla="*/ 4 w 128"/>
                  <a:gd name="T29" fmla="*/ 85 h 129"/>
                  <a:gd name="T30" fmla="*/ 0 w 128"/>
                  <a:gd name="T31" fmla="*/ 65 h 129"/>
                  <a:gd name="T32" fmla="*/ 4 w 128"/>
                  <a:gd name="T33" fmla="*/ 45 h 129"/>
                  <a:gd name="T34" fmla="*/ 12 w 128"/>
                  <a:gd name="T35" fmla="*/ 26 h 129"/>
                  <a:gd name="T36" fmla="*/ 27 w 128"/>
                  <a:gd name="T37" fmla="*/ 13 h 129"/>
                  <a:gd name="T38" fmla="*/ 44 w 128"/>
                  <a:gd name="T39" fmla="*/ 3 h 129"/>
                  <a:gd name="T40" fmla="*/ 64 w 128"/>
                  <a:gd name="T4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9">
                    <a:moveTo>
                      <a:pt x="64" y="0"/>
                    </a:moveTo>
                    <a:lnTo>
                      <a:pt x="85" y="3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5" y="45"/>
                    </a:lnTo>
                    <a:lnTo>
                      <a:pt x="128" y="65"/>
                    </a:lnTo>
                    <a:lnTo>
                      <a:pt x="125" y="85"/>
                    </a:lnTo>
                    <a:lnTo>
                      <a:pt x="116" y="103"/>
                    </a:lnTo>
                    <a:lnTo>
                      <a:pt x="102" y="116"/>
                    </a:lnTo>
                    <a:lnTo>
                      <a:pt x="85" y="126"/>
                    </a:lnTo>
                    <a:lnTo>
                      <a:pt x="64" y="129"/>
                    </a:lnTo>
                    <a:lnTo>
                      <a:pt x="44" y="126"/>
                    </a:lnTo>
                    <a:lnTo>
                      <a:pt x="27" y="116"/>
                    </a:lnTo>
                    <a:lnTo>
                      <a:pt x="12" y="103"/>
                    </a:lnTo>
                    <a:lnTo>
                      <a:pt x="4" y="85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2" y="26"/>
                    </a:lnTo>
                    <a:lnTo>
                      <a:pt x="27" y="13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75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2138892" y="2277111"/>
                <a:ext cx="39688" cy="41275"/>
              </a:xfrm>
              <a:custGeom>
                <a:avLst/>
                <a:gdLst>
                  <a:gd name="T0" fmla="*/ 64 w 128"/>
                  <a:gd name="T1" fmla="*/ 0 h 128"/>
                  <a:gd name="T2" fmla="*/ 84 w 128"/>
                  <a:gd name="T3" fmla="*/ 2 h 128"/>
                  <a:gd name="T4" fmla="*/ 101 w 128"/>
                  <a:gd name="T5" fmla="*/ 12 h 128"/>
                  <a:gd name="T6" fmla="*/ 116 w 128"/>
                  <a:gd name="T7" fmla="*/ 25 h 128"/>
                  <a:gd name="T8" fmla="*/ 124 w 128"/>
                  <a:gd name="T9" fmla="*/ 43 h 128"/>
                  <a:gd name="T10" fmla="*/ 128 w 128"/>
                  <a:gd name="T11" fmla="*/ 64 h 128"/>
                  <a:gd name="T12" fmla="*/ 124 w 128"/>
                  <a:gd name="T13" fmla="*/ 83 h 128"/>
                  <a:gd name="T14" fmla="*/ 116 w 128"/>
                  <a:gd name="T15" fmla="*/ 101 h 128"/>
                  <a:gd name="T16" fmla="*/ 101 w 128"/>
                  <a:gd name="T17" fmla="*/ 116 h 128"/>
                  <a:gd name="T18" fmla="*/ 84 w 128"/>
                  <a:gd name="T19" fmla="*/ 124 h 128"/>
                  <a:gd name="T20" fmla="*/ 64 w 128"/>
                  <a:gd name="T21" fmla="*/ 128 h 128"/>
                  <a:gd name="T22" fmla="*/ 43 w 128"/>
                  <a:gd name="T23" fmla="*/ 124 h 128"/>
                  <a:gd name="T24" fmla="*/ 26 w 128"/>
                  <a:gd name="T25" fmla="*/ 116 h 128"/>
                  <a:gd name="T26" fmla="*/ 12 w 128"/>
                  <a:gd name="T27" fmla="*/ 101 h 128"/>
                  <a:gd name="T28" fmla="*/ 3 w 128"/>
                  <a:gd name="T29" fmla="*/ 83 h 128"/>
                  <a:gd name="T30" fmla="*/ 0 w 128"/>
                  <a:gd name="T31" fmla="*/ 64 h 128"/>
                  <a:gd name="T32" fmla="*/ 3 w 128"/>
                  <a:gd name="T33" fmla="*/ 43 h 128"/>
                  <a:gd name="T34" fmla="*/ 12 w 128"/>
                  <a:gd name="T35" fmla="*/ 25 h 128"/>
                  <a:gd name="T36" fmla="*/ 26 w 128"/>
                  <a:gd name="T37" fmla="*/ 12 h 128"/>
                  <a:gd name="T38" fmla="*/ 43 w 128"/>
                  <a:gd name="T39" fmla="*/ 2 h 128"/>
                  <a:gd name="T40" fmla="*/ 64 w 128"/>
                  <a:gd name="T4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lnTo>
                      <a:pt x="84" y="2"/>
                    </a:lnTo>
                    <a:lnTo>
                      <a:pt x="101" y="12"/>
                    </a:lnTo>
                    <a:lnTo>
                      <a:pt x="116" y="25"/>
                    </a:lnTo>
                    <a:lnTo>
                      <a:pt x="124" y="43"/>
                    </a:lnTo>
                    <a:lnTo>
                      <a:pt x="128" y="64"/>
                    </a:lnTo>
                    <a:lnTo>
                      <a:pt x="124" y="83"/>
                    </a:lnTo>
                    <a:lnTo>
                      <a:pt x="116" y="101"/>
                    </a:lnTo>
                    <a:lnTo>
                      <a:pt x="101" y="116"/>
                    </a:lnTo>
                    <a:lnTo>
                      <a:pt x="84" y="124"/>
                    </a:lnTo>
                    <a:lnTo>
                      <a:pt x="64" y="128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3" y="83"/>
                    </a:lnTo>
                    <a:lnTo>
                      <a:pt x="0" y="64"/>
                    </a:lnTo>
                    <a:lnTo>
                      <a:pt x="3" y="43"/>
                    </a:lnTo>
                    <a:lnTo>
                      <a:pt x="12" y="25"/>
                    </a:lnTo>
                    <a:lnTo>
                      <a:pt x="26" y="12"/>
                    </a:lnTo>
                    <a:lnTo>
                      <a:pt x="43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75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1948392" y="2315211"/>
                <a:ext cx="39688" cy="41275"/>
              </a:xfrm>
              <a:custGeom>
                <a:avLst/>
                <a:gdLst>
                  <a:gd name="T0" fmla="*/ 64 w 128"/>
                  <a:gd name="T1" fmla="*/ 0 h 129"/>
                  <a:gd name="T2" fmla="*/ 84 w 128"/>
                  <a:gd name="T3" fmla="*/ 3 h 129"/>
                  <a:gd name="T4" fmla="*/ 101 w 128"/>
                  <a:gd name="T5" fmla="*/ 13 h 129"/>
                  <a:gd name="T6" fmla="*/ 116 w 128"/>
                  <a:gd name="T7" fmla="*/ 26 h 129"/>
                  <a:gd name="T8" fmla="*/ 124 w 128"/>
                  <a:gd name="T9" fmla="*/ 44 h 129"/>
                  <a:gd name="T10" fmla="*/ 128 w 128"/>
                  <a:gd name="T11" fmla="*/ 64 h 129"/>
                  <a:gd name="T12" fmla="*/ 124 w 128"/>
                  <a:gd name="T13" fmla="*/ 84 h 129"/>
                  <a:gd name="T14" fmla="*/ 116 w 128"/>
                  <a:gd name="T15" fmla="*/ 102 h 129"/>
                  <a:gd name="T16" fmla="*/ 101 w 128"/>
                  <a:gd name="T17" fmla="*/ 116 h 129"/>
                  <a:gd name="T18" fmla="*/ 84 w 128"/>
                  <a:gd name="T19" fmla="*/ 125 h 129"/>
                  <a:gd name="T20" fmla="*/ 64 w 128"/>
                  <a:gd name="T21" fmla="*/ 129 h 129"/>
                  <a:gd name="T22" fmla="*/ 43 w 128"/>
                  <a:gd name="T23" fmla="*/ 125 h 129"/>
                  <a:gd name="T24" fmla="*/ 25 w 128"/>
                  <a:gd name="T25" fmla="*/ 116 h 129"/>
                  <a:gd name="T26" fmla="*/ 12 w 128"/>
                  <a:gd name="T27" fmla="*/ 102 h 129"/>
                  <a:gd name="T28" fmla="*/ 2 w 128"/>
                  <a:gd name="T29" fmla="*/ 84 h 129"/>
                  <a:gd name="T30" fmla="*/ 0 w 128"/>
                  <a:gd name="T31" fmla="*/ 64 h 129"/>
                  <a:gd name="T32" fmla="*/ 2 w 128"/>
                  <a:gd name="T33" fmla="*/ 44 h 129"/>
                  <a:gd name="T34" fmla="*/ 12 w 128"/>
                  <a:gd name="T35" fmla="*/ 26 h 129"/>
                  <a:gd name="T36" fmla="*/ 25 w 128"/>
                  <a:gd name="T37" fmla="*/ 13 h 129"/>
                  <a:gd name="T38" fmla="*/ 43 w 128"/>
                  <a:gd name="T39" fmla="*/ 3 h 129"/>
                  <a:gd name="T40" fmla="*/ 64 w 128"/>
                  <a:gd name="T4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9">
                    <a:moveTo>
                      <a:pt x="64" y="0"/>
                    </a:moveTo>
                    <a:lnTo>
                      <a:pt x="84" y="3"/>
                    </a:lnTo>
                    <a:lnTo>
                      <a:pt x="101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24" y="84"/>
                    </a:lnTo>
                    <a:lnTo>
                      <a:pt x="116" y="102"/>
                    </a:lnTo>
                    <a:lnTo>
                      <a:pt x="101" y="116"/>
                    </a:lnTo>
                    <a:lnTo>
                      <a:pt x="84" y="125"/>
                    </a:lnTo>
                    <a:lnTo>
                      <a:pt x="64" y="129"/>
                    </a:lnTo>
                    <a:lnTo>
                      <a:pt x="43" y="125"/>
                    </a:lnTo>
                    <a:lnTo>
                      <a:pt x="25" y="116"/>
                    </a:lnTo>
                    <a:lnTo>
                      <a:pt x="12" y="102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5" y="13"/>
                    </a:lnTo>
                    <a:lnTo>
                      <a:pt x="43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75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135717" y="2080261"/>
                <a:ext cx="39688" cy="41275"/>
              </a:xfrm>
              <a:custGeom>
                <a:avLst/>
                <a:gdLst>
                  <a:gd name="T0" fmla="*/ 64 w 128"/>
                  <a:gd name="T1" fmla="*/ 0 h 128"/>
                  <a:gd name="T2" fmla="*/ 85 w 128"/>
                  <a:gd name="T3" fmla="*/ 3 h 128"/>
                  <a:gd name="T4" fmla="*/ 102 w 128"/>
                  <a:gd name="T5" fmla="*/ 12 h 128"/>
                  <a:gd name="T6" fmla="*/ 116 w 128"/>
                  <a:gd name="T7" fmla="*/ 26 h 128"/>
                  <a:gd name="T8" fmla="*/ 125 w 128"/>
                  <a:gd name="T9" fmla="*/ 43 h 128"/>
                  <a:gd name="T10" fmla="*/ 128 w 128"/>
                  <a:gd name="T11" fmla="*/ 64 h 128"/>
                  <a:gd name="T12" fmla="*/ 125 w 128"/>
                  <a:gd name="T13" fmla="*/ 84 h 128"/>
                  <a:gd name="T14" fmla="*/ 116 w 128"/>
                  <a:gd name="T15" fmla="*/ 102 h 128"/>
                  <a:gd name="T16" fmla="*/ 102 w 128"/>
                  <a:gd name="T17" fmla="*/ 116 h 128"/>
                  <a:gd name="T18" fmla="*/ 85 w 128"/>
                  <a:gd name="T19" fmla="*/ 125 h 128"/>
                  <a:gd name="T20" fmla="*/ 64 w 128"/>
                  <a:gd name="T21" fmla="*/ 128 h 128"/>
                  <a:gd name="T22" fmla="*/ 44 w 128"/>
                  <a:gd name="T23" fmla="*/ 125 h 128"/>
                  <a:gd name="T24" fmla="*/ 25 w 128"/>
                  <a:gd name="T25" fmla="*/ 116 h 128"/>
                  <a:gd name="T26" fmla="*/ 12 w 128"/>
                  <a:gd name="T27" fmla="*/ 102 h 128"/>
                  <a:gd name="T28" fmla="*/ 2 w 128"/>
                  <a:gd name="T29" fmla="*/ 84 h 128"/>
                  <a:gd name="T30" fmla="*/ 0 w 128"/>
                  <a:gd name="T31" fmla="*/ 64 h 128"/>
                  <a:gd name="T32" fmla="*/ 2 w 128"/>
                  <a:gd name="T33" fmla="*/ 43 h 128"/>
                  <a:gd name="T34" fmla="*/ 12 w 128"/>
                  <a:gd name="T35" fmla="*/ 26 h 128"/>
                  <a:gd name="T36" fmla="*/ 25 w 128"/>
                  <a:gd name="T37" fmla="*/ 12 h 128"/>
                  <a:gd name="T38" fmla="*/ 44 w 128"/>
                  <a:gd name="T39" fmla="*/ 3 h 128"/>
                  <a:gd name="T40" fmla="*/ 64 w 128"/>
                  <a:gd name="T4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lnTo>
                      <a:pt x="85" y="3"/>
                    </a:lnTo>
                    <a:lnTo>
                      <a:pt x="102" y="12"/>
                    </a:lnTo>
                    <a:lnTo>
                      <a:pt x="116" y="26"/>
                    </a:lnTo>
                    <a:lnTo>
                      <a:pt x="125" y="43"/>
                    </a:lnTo>
                    <a:lnTo>
                      <a:pt x="128" y="64"/>
                    </a:lnTo>
                    <a:lnTo>
                      <a:pt x="125" y="84"/>
                    </a:lnTo>
                    <a:lnTo>
                      <a:pt x="116" y="102"/>
                    </a:lnTo>
                    <a:lnTo>
                      <a:pt x="102" y="116"/>
                    </a:lnTo>
                    <a:lnTo>
                      <a:pt x="85" y="125"/>
                    </a:lnTo>
                    <a:lnTo>
                      <a:pt x="64" y="128"/>
                    </a:lnTo>
                    <a:lnTo>
                      <a:pt x="44" y="125"/>
                    </a:lnTo>
                    <a:lnTo>
                      <a:pt x="25" y="116"/>
                    </a:lnTo>
                    <a:lnTo>
                      <a:pt x="12" y="102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75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9" name="Right Arrow 28"/>
          <p:cNvSpPr/>
          <p:nvPr/>
        </p:nvSpPr>
        <p:spPr bwMode="auto">
          <a:xfrm>
            <a:off x="3222462" y="3508595"/>
            <a:ext cx="768927" cy="38735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595" y="1860091"/>
            <a:ext cx="5581259" cy="4442003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30191561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AppBuilder</a:t>
            </a:r>
            <a:r>
              <a:rPr lang="en-US" dirty="0"/>
              <a:t> for ArcGIS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/>
              <a:t>Create new web apps without programming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159" y="2411603"/>
            <a:ext cx="1761029" cy="182175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399" y="3422242"/>
            <a:ext cx="1964892" cy="162222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682" y="4753976"/>
            <a:ext cx="1765366" cy="161789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9" name="Right Brace 8"/>
          <p:cNvSpPr/>
          <p:nvPr/>
        </p:nvSpPr>
        <p:spPr bwMode="auto">
          <a:xfrm flipH="1">
            <a:off x="7936536" y="2602522"/>
            <a:ext cx="292963" cy="3488910"/>
          </a:xfrm>
          <a:prstGeom prst="rightBrace">
            <a:avLst>
              <a:gd name="adj1" fmla="val 111363"/>
              <a:gd name="adj2" fmla="val 50000"/>
            </a:avLst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95682" y="1828410"/>
            <a:ext cx="1819922" cy="54153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/>
            <a:r>
              <a:rPr lang="en-US" sz="2400" b="1" dirty="0">
                <a:solidFill>
                  <a:srgbClr val="FFC000"/>
                </a:solidFill>
                <a:cs typeface="Calibri Light"/>
              </a:rPr>
              <a:t>40+ widgets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402" y="2411603"/>
            <a:ext cx="6574539" cy="4037798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0189416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AppBuilder</a:t>
            </a:r>
            <a:r>
              <a:rPr lang="en-US" dirty="0"/>
              <a:t> for ArcGIS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/>
              <a:t>Functionality within ArcGIS Online and Portal for ArcGIS</a:t>
            </a:r>
          </a:p>
          <a:p>
            <a:pPr lvl="1"/>
            <a:r>
              <a:rPr lang="en-US" b="0" dirty="0"/>
              <a:t>ArcGIS Online since Dec 2014</a:t>
            </a:r>
          </a:p>
          <a:p>
            <a:pPr lvl="1"/>
            <a:r>
              <a:rPr lang="en-US" b="0" dirty="0"/>
              <a:t>Portal for ArcGIS in 10.3 and later</a:t>
            </a:r>
          </a:p>
          <a:p>
            <a:r>
              <a:rPr lang="en-US" b="0" dirty="0">
                <a:solidFill>
                  <a:srgbClr val="FFFF00"/>
                </a:solidFill>
              </a:rPr>
              <a:t>Enables new apps to be created without coding</a:t>
            </a:r>
          </a:p>
          <a:p>
            <a:pPr lvl="1"/>
            <a:r>
              <a:rPr lang="en-US" b="0" dirty="0"/>
              <a:t>Interactive WYSIWYG user experience</a:t>
            </a:r>
          </a:p>
          <a:p>
            <a:pPr lvl="1"/>
            <a:r>
              <a:rPr lang="en-US" b="0" dirty="0"/>
              <a:t>Supports 2D and 3D apps</a:t>
            </a:r>
          </a:p>
          <a:p>
            <a:pPr lvl="1"/>
            <a:r>
              <a:rPr lang="en-US" b="0" dirty="0"/>
              <a:t>2D apps runs on any device, in a web browser</a:t>
            </a:r>
          </a:p>
          <a:p>
            <a:r>
              <a:rPr lang="en-US" b="0" dirty="0"/>
              <a:t>Fully integrated with the ArcGIS Platform</a:t>
            </a:r>
          </a:p>
          <a:p>
            <a:r>
              <a:rPr lang="en-US" b="0" dirty="0"/>
              <a:t>Built with ArcGIS API for JavaScript and HTML 5 technology</a:t>
            </a:r>
          </a:p>
          <a:p>
            <a:r>
              <a:rPr lang="en-US" b="0" dirty="0"/>
              <a:t>Extensible 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057" y="871179"/>
            <a:ext cx="1450639" cy="14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214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to Work with Web </a:t>
            </a:r>
            <a:r>
              <a:rPr lang="en-US" dirty="0" err="1"/>
              <a:t>AppBuilder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2405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>
                <a:solidFill>
                  <a:srgbClr val="FFFF00"/>
                </a:solidFill>
              </a:rPr>
              <a:t>Within ArcGIS Online or Portal for ArcGIS</a:t>
            </a:r>
          </a:p>
          <a:p>
            <a:pPr lvl="1"/>
            <a:r>
              <a:rPr lang="en-US" b="0" dirty="0"/>
              <a:t>Embedded in the web site</a:t>
            </a:r>
          </a:p>
          <a:p>
            <a:pPr lvl="1"/>
            <a:r>
              <a:rPr lang="en-US" b="0" dirty="0"/>
              <a:t>Activate from the map/scene viewer or Content page</a:t>
            </a:r>
          </a:p>
          <a:p>
            <a:pPr lvl="1"/>
            <a:endParaRPr lang="en-US" b="0" dirty="0"/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olidFill>
                  <a:srgbClr val="FFFF00"/>
                </a:solidFill>
              </a:rPr>
              <a:t>Developer Edition</a:t>
            </a:r>
          </a:p>
          <a:p>
            <a:pPr lvl="1"/>
            <a:r>
              <a:rPr lang="en-US" b="0" dirty="0"/>
              <a:t>Separate download and installed locally</a:t>
            </a:r>
          </a:p>
          <a:p>
            <a:pPr lvl="1"/>
            <a:r>
              <a:rPr lang="en-US" b="0" dirty="0"/>
              <a:t>Sign into ArcGIS Online or Portal for ArcGIS</a:t>
            </a:r>
          </a:p>
          <a:p>
            <a:pPr lvl="1"/>
            <a:r>
              <a:rPr lang="en-US" b="0" dirty="0"/>
              <a:t>Support for custom widgets and themes</a:t>
            </a:r>
          </a:p>
          <a:p>
            <a:pPr marL="283464" lvl="1" indent="0">
              <a:buNone/>
            </a:pPr>
            <a:br>
              <a:rPr lang="en-US" b="0" dirty="0"/>
            </a:br>
            <a:endParaRPr lang="en-US" b="0" dirty="0"/>
          </a:p>
          <a:p>
            <a:r>
              <a:rPr lang="en-US" b="0" dirty="0"/>
              <a:t>Both offer the same “builder” user experience, same capabilities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730" y="1605104"/>
            <a:ext cx="3939134" cy="142630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472" y="2422444"/>
            <a:ext cx="4256293" cy="201311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79278347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Creating a new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697" y="1626632"/>
            <a:ext cx="4424607" cy="465669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Oval 2"/>
          <p:cNvSpPr/>
          <p:nvPr/>
        </p:nvSpPr>
        <p:spPr bwMode="auto">
          <a:xfrm>
            <a:off x="7671141" y="1377771"/>
            <a:ext cx="1274325" cy="8676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or 3D</a:t>
            </a:r>
          </a:p>
        </p:txBody>
      </p:sp>
    </p:spTree>
    <p:extLst>
      <p:ext uri="{BB962C8B-B14F-4D97-AF65-F5344CB8AC3E}">
        <p14:creationId xmlns:p14="http://schemas.microsoft.com/office/powerpoint/2010/main" val="347615682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Avenir Next LT Pro">
      <a:majorFont>
        <a:latin typeface="AvenirNext LT Pro Light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?mso-contentType ?>
<SharedContentType xmlns="Microsoft.SharePoint.Taxonomy.ContentTypeSync" SourceId="a6db5754-4226-4c8e-a928-a6c53390a270" ContentTypeId="0x0101008266FCED5C2EE3459086BE5DE8FE6231" PreviousValue="false"/>
</file>

<file path=customXml/item32.xml><?xml version="1.0" encoding="utf-8"?>
<ct:contentTypeSchema xmlns:ct="http://schemas.microsoft.com/office/2006/metadata/contentType" xmlns:ma="http://schemas.microsoft.com/office/2006/metadata/properties/metaAttributes" ct:_="" ma:_="" ma:contentTypeName="Esri Product Document" ma:contentTypeID="0x0101008266FCED5C2EE3459086BE5DE8FE6231003A095CB38AFD8F4EB6CAAD6D77783AF1" ma:contentTypeVersion="24" ma:contentTypeDescription="" ma:contentTypeScope="" ma:versionID="a8b4dfb259034b653198ed323b157928">
  <xsd:schema xmlns:xsd="http://www.w3.org/2001/XMLSchema" xmlns:xs="http://www.w3.org/2001/XMLSchema" xmlns:p="http://schemas.microsoft.com/office/2006/metadata/properties" xmlns:ns2="669e803c-1475-4234-8773-3b4e8d96f015" xmlns:ns3="1868137b-4667-4650-bd52-cf9357ad48bc" targetNamespace="http://schemas.microsoft.com/office/2006/metadata/properties" ma:root="true" ma:fieldsID="3b8d88a9fa70c4af15f1eecdd5dcde84" ns2:_="" ns3:_="">
    <xsd:import namespace="669e803c-1475-4234-8773-3b4e8d96f015"/>
    <xsd:import namespace="1868137b-4667-4650-bd52-cf9357ad48bc"/>
    <xsd:element name="properties">
      <xsd:complexType>
        <xsd:sequence>
          <xsd:element name="documentManagement">
            <xsd:complexType>
              <xsd:all>
                <xsd:element ref="ns2:cee796bf0a324693b6967ebcefc4e100" minOccurs="0"/>
                <xsd:element ref="ns2:TaxCatchAll" minOccurs="0"/>
                <xsd:element ref="ns2:TaxCatchAllLabel" minOccurs="0"/>
                <xsd:element ref="ns2:Document_x0020_Type"/>
                <xsd:element ref="ns2:Archived" minOccurs="0"/>
                <xsd:element ref="ns3:FeatureExpire" minOccurs="0"/>
                <xsd:element ref="ns3:Item_x0020_Permission" minOccurs="0"/>
                <xsd:element ref="ns3:nefdbf7b9e964ada8b356c6514956848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e803c-1475-4234-8773-3b4e8d96f015" elementFormDefault="qualified">
    <xsd:import namespace="http://schemas.microsoft.com/office/2006/documentManagement/types"/>
    <xsd:import namespace="http://schemas.microsoft.com/office/infopath/2007/PartnerControls"/>
    <xsd:element name="cee796bf0a324693b6967ebcefc4e100" ma:index="8" nillable="true" ma:taxonomy="true" ma:internalName="cee796bf0a324693b6967ebcefc4e100" ma:taxonomyFieldName="Product" ma:displayName="Product / Version" ma:default="" ma:fieldId="{cee796bf-0a32-4693-b696-7ebcefc4e100}" ma:taxonomyMulti="true" ma:sspId="a6db5754-4226-4c8e-a928-a6c53390a270" ma:termSetId="9fa5b1d2-7884-43a2-a1f0-4a3f8e1cd59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f1627cbc-6697-456c-9ab4-fdcfccdc2dfb}" ma:internalName="TaxCatchAll" ma:showField="CatchAllData" ma:web="1868137b-4667-4650-bd52-cf9357ad48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f1627cbc-6697-456c-9ab4-fdcfccdc2dfb}" ma:internalName="TaxCatchAllLabel" ma:readOnly="true" ma:showField="CatchAllDataLabel" ma:web="1868137b-4667-4650-bd52-cf9357ad48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ocument_x0020_Type" ma:index="12" ma:displayName="Document Type" ma:format="Dropdown" ma:internalName="Document_x0020_Type" ma:readOnly="false">
      <xsd:simpleType>
        <xsd:restriction base="dms:Choice">
          <xsd:enumeration value="Product Marketing Brief"/>
          <xsd:enumeration value="Product Brief"/>
          <xsd:enumeration value="Product Plan"/>
          <xsd:enumeration value="Productization Brief"/>
          <xsd:enumeration value="Productization Plan"/>
          <xsd:enumeration value="FAQ"/>
          <xsd:enumeration value="Whats New"/>
          <xsd:enumeration value="Presentation"/>
          <xsd:enumeration value="Packaging Plan"/>
          <xsd:enumeration value="Life Cycle"/>
          <xsd:enumeration value="Deprecation Plan"/>
          <xsd:enumeration value="Other"/>
        </xsd:restriction>
      </xsd:simpleType>
    </xsd:element>
    <xsd:element name="Archived" ma:index="13" nillable="true" ma:displayName="Archived" ma:default="0" ma:internalName="Archive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8137b-4667-4650-bd52-cf9357ad48bc" elementFormDefault="qualified">
    <xsd:import namespace="http://schemas.microsoft.com/office/2006/documentManagement/types"/>
    <xsd:import namespace="http://schemas.microsoft.com/office/infopath/2007/PartnerControls"/>
    <xsd:element name="FeatureExpire" ma:index="14" nillable="true" ma:displayName="Expire Date" ma:format="DateOnly" ma:internalName="FeatureExpire">
      <xsd:simpleType>
        <xsd:restriction base="dms:DateTime"/>
      </xsd:simpleType>
    </xsd:element>
    <xsd:element name="Item_x0020_Permission" ma:index="15" nillable="true" ma:displayName="Item Permission" ma:list="{7c78b932-887d-45e7-84fb-b5edcf096c62}" ma:internalName="Item_x0020_Permission" ma:showField="Title" ma:web="1868137b-4667-4650-bd52-cf9357ad48bc">
      <xsd:simpleType>
        <xsd:restriction base="dms:Lookup"/>
      </xsd:simpleType>
    </xsd:element>
    <xsd:element name="nefdbf7b9e964ada8b356c6514956848" ma:index="17" nillable="true" ma:taxonomy="true" ma:internalName="nefdbf7b9e964ada8b356c6514956848" ma:taxonomyFieldName="Content_x0020_Language" ma:displayName="Content Language" ma:default="407;#English|6ca289cd-48b5-49af-b03f-392e1637d976" ma:fieldId="{7efdbf7b-9e96-4ada-8b35-6c6514956848}" ma:taxonomyMulti="true" ma:sspId="a6db5754-4226-4c8e-a928-a6c53390a270" ma:termSetId="48a0fe7a-f61c-4fcc-a321-8ac244d6bb3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69e803c-1475-4234-8773-3b4e8d96f015">
      <Value>407</Value>
      <Value>133</Value>
    </TaxCatchAll>
    <FeatureExpire xmlns="1868137b-4667-4650-bd52-cf9357ad48bc" xsi:nil="true"/>
    <Item_x0020_Permission xmlns="1868137b-4667-4650-bd52-cf9357ad48bc">17</Item_x0020_Permission>
    <nefdbf7b9e964ada8b356c6514956848 xmlns="1868137b-4667-4650-bd52-cf9357ad48bc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6ca289cd-48b5-49af-b03f-392e1637d976</TermId>
        </TermInfo>
      </Terms>
    </nefdbf7b9e964ada8b356c6514956848>
    <cee796bf0a324693b6967ebcefc4e100 xmlns="669e803c-1475-4234-8773-3b4e8d96f015">
      <Terms xmlns="http://schemas.microsoft.com/office/infopath/2007/PartnerControls">
        <TermInfo xmlns="http://schemas.microsoft.com/office/infopath/2007/PartnerControls">
          <TermName xmlns="http://schemas.microsoft.com/office/infopath/2007/PartnerControls">Web AppBuilder for ArcGIS</TermName>
          <TermId xmlns="http://schemas.microsoft.com/office/infopath/2007/PartnerControls">75eb908b-8cd1-4f57-82e2-57861b40d680</TermId>
        </TermInfo>
      </Terms>
    </cee796bf0a324693b6967ebcefc4e100>
    <Document_x0020_Type xmlns="669e803c-1475-4234-8773-3b4e8d96f015">Presentation</Document_x0020_Type>
    <Archived xmlns="669e803c-1475-4234-8773-3b4e8d96f015">false</Archived>
  </documentManagement>
</p:properties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49E916A0-F004-4931-9C7E-32BCFFC7E800}">
  <ds:schemaRefs>
    <ds:schemaRef ds:uri="Microsoft.SharePoint.Taxonomy.ContentTypeSync"/>
  </ds:schemaRefs>
</ds:datastoreItem>
</file>

<file path=customXml/itemProps32.xml><?xml version="1.0" encoding="utf-8"?>
<ds:datastoreItem xmlns:ds="http://schemas.openxmlformats.org/officeDocument/2006/customXml" ds:itemID="{461DF9AB-06B4-4074-9EC4-31C5958AE1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9e803c-1475-4234-8773-3b4e8d96f015"/>
    <ds:schemaRef ds:uri="1868137b-4667-4650-bd52-cf9357ad48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3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81E133DB-697E-4C10-B192-8899027B1EC6}">
  <ds:schemaRefs>
    <ds:schemaRef ds:uri="http://schemas.microsoft.com/office/infopath/2007/PartnerControls"/>
    <ds:schemaRef ds:uri="1868137b-4667-4650-bd52-cf9357ad48b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69e803c-1475-4234-8773-3b4e8d96f015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4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929</Words>
  <Application>Microsoft Macintosh PowerPoint</Application>
  <PresentationFormat>Widescreen</PresentationFormat>
  <Paragraphs>206</Paragraphs>
  <Slides>21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ＭＳ Ｐゴシック</vt:lpstr>
      <vt:lpstr>Arial</vt:lpstr>
      <vt:lpstr>Avenir LT Std 55 Roman</vt:lpstr>
      <vt:lpstr>AvenirNext LT Pro Light</vt:lpstr>
      <vt:lpstr>AvenirNext LT Pro Regular</vt:lpstr>
      <vt:lpstr>Calibri</vt:lpstr>
      <vt:lpstr>Calibri Light</vt:lpstr>
      <vt:lpstr>Courier New</vt:lpstr>
      <vt:lpstr>Lucida Grande</vt:lpstr>
      <vt:lpstr>Esri_Corporate_Template-Dark</vt:lpstr>
      <vt:lpstr>Building Apps with Web AppBuilder</vt:lpstr>
      <vt:lpstr>Agenda</vt:lpstr>
      <vt:lpstr>The ArcGIS Platform enables Web GIS</vt:lpstr>
      <vt:lpstr>Creating web apps with ArcGIS</vt:lpstr>
      <vt:lpstr>ArcGIS Configurable Application Templates</vt:lpstr>
      <vt:lpstr>Web AppBuilder for ArcGIS</vt:lpstr>
      <vt:lpstr>Web AppBuilder for ArcGIS</vt:lpstr>
      <vt:lpstr>2 Options to Work with Web AppBuilder</vt:lpstr>
      <vt:lpstr>Workflow for Creating a new App</vt:lpstr>
      <vt:lpstr>Web AppBuilder: Widgets</vt:lpstr>
      <vt:lpstr>Available Widgets for 2D Web Apps</vt:lpstr>
      <vt:lpstr>Foundation Widgets</vt:lpstr>
      <vt:lpstr>Solution Widgets</vt:lpstr>
      <vt:lpstr>Available Widgets for 3D Web Apps</vt:lpstr>
      <vt:lpstr>Use Web AppBuilder Developer Edition for Customization</vt:lpstr>
      <vt:lpstr>2 Tiers of Customization</vt:lpstr>
      <vt:lpstr>Web AppBuilder Developer Edition</vt:lpstr>
      <vt:lpstr>Community and Resources</vt:lpstr>
      <vt:lpstr>GeoNet – Esri Community</vt:lpstr>
      <vt:lpstr>Web AppBuilder for ArcGIS 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 2017 Web AppBuilder for ArcGIS: An Introduction</dc:title>
  <dc:creator/>
  <cp:lastModifiedBy/>
  <cp:revision>1</cp:revision>
  <dcterms:created xsi:type="dcterms:W3CDTF">2017-03-14T19:48:56Z</dcterms:created>
  <dcterms:modified xsi:type="dcterms:W3CDTF">2018-03-02T15:53:33Z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0x0101008266FCED5C2EE3459086BE5DE8FE6231003A095CB38AFD8F4EB6CAAD6D77783AF1</vt:lpwstr>
  </property>
  <property fmtid="{D5CDD505-2E9C-101B-9397-08002B2CF9AE}" pid="3" name="Content Language">
    <vt:lpwstr>407;#English|6ca289cd-48b5-49af-b03f-392e1637d976</vt:lpwstr>
  </property>
  <property fmtid="{D5CDD505-2E9C-101B-9397-08002B2CF9AE}" pid="4" name="Product">
    <vt:lpwstr>133;#Web AppBuilder for ArcGIS|75eb908b-8cd1-4f57-82e2-57861b40d680</vt:lpwstr>
  </property>
</Properties>
</file>